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 id="2147483682" r:id="rId2"/>
  </p:sldMasterIdLst>
  <p:notesMasterIdLst>
    <p:notesMasterId r:id="rId50"/>
  </p:notesMasterIdLst>
  <p:handoutMasterIdLst>
    <p:handoutMasterId r:id="rId51"/>
  </p:handoutMasterIdLst>
  <p:sldIdLst>
    <p:sldId id="657" r:id="rId3"/>
    <p:sldId id="691" r:id="rId4"/>
    <p:sldId id="692" r:id="rId5"/>
    <p:sldId id="693" r:id="rId6"/>
    <p:sldId id="752" r:id="rId7"/>
    <p:sldId id="758" r:id="rId8"/>
    <p:sldId id="754" r:id="rId9"/>
    <p:sldId id="759" r:id="rId10"/>
    <p:sldId id="760" r:id="rId11"/>
    <p:sldId id="762" r:id="rId12"/>
    <p:sldId id="705" r:id="rId13"/>
    <p:sldId id="701" r:id="rId14"/>
    <p:sldId id="702" r:id="rId15"/>
    <p:sldId id="739" r:id="rId16"/>
    <p:sldId id="761" r:id="rId17"/>
    <p:sldId id="703" r:id="rId18"/>
    <p:sldId id="763" r:id="rId19"/>
    <p:sldId id="764" r:id="rId20"/>
    <p:sldId id="732" r:id="rId21"/>
    <p:sldId id="772" r:id="rId22"/>
    <p:sldId id="773" r:id="rId23"/>
    <p:sldId id="774" r:id="rId24"/>
    <p:sldId id="775" r:id="rId25"/>
    <p:sldId id="776" r:id="rId26"/>
    <p:sldId id="777" r:id="rId27"/>
    <p:sldId id="778" r:id="rId28"/>
    <p:sldId id="779" r:id="rId29"/>
    <p:sldId id="780" r:id="rId30"/>
    <p:sldId id="781" r:id="rId31"/>
    <p:sldId id="782" r:id="rId32"/>
    <p:sldId id="783" r:id="rId33"/>
    <p:sldId id="784" r:id="rId34"/>
    <p:sldId id="785" r:id="rId35"/>
    <p:sldId id="786" r:id="rId36"/>
    <p:sldId id="765" r:id="rId37"/>
    <p:sldId id="766" r:id="rId38"/>
    <p:sldId id="767" r:id="rId39"/>
    <p:sldId id="792" r:id="rId40"/>
    <p:sldId id="771" r:id="rId41"/>
    <p:sldId id="769" r:id="rId42"/>
    <p:sldId id="770" r:id="rId43"/>
    <p:sldId id="787" r:id="rId44"/>
    <p:sldId id="788" r:id="rId45"/>
    <p:sldId id="789" r:id="rId46"/>
    <p:sldId id="790" r:id="rId47"/>
    <p:sldId id="791" r:id="rId48"/>
    <p:sldId id="632" r:id="rId49"/>
  </p:sldIdLst>
  <p:sldSz cx="12192000" cy="6858000"/>
  <p:notesSz cx="9309100" cy="7023100"/>
  <p:defaultTextStyle>
    <a:defPPr>
      <a:defRPr lang="en-US"/>
    </a:defPPr>
    <a:lvl1pPr algn="l" rtl="0" fontAlgn="base">
      <a:spcBef>
        <a:spcPct val="20000"/>
      </a:spcBef>
      <a:spcAft>
        <a:spcPct val="0"/>
      </a:spcAft>
      <a:buChar char="•"/>
      <a:defRPr sz="4400" kern="1200">
        <a:solidFill>
          <a:schemeClr val="tx2"/>
        </a:solidFill>
        <a:latin typeface="Arial Black" pitchFamily="34" charset="0"/>
        <a:ea typeface="+mn-ea"/>
        <a:cs typeface="+mn-cs"/>
      </a:defRPr>
    </a:lvl1pPr>
    <a:lvl2pPr marL="457200" algn="l" rtl="0" fontAlgn="base">
      <a:spcBef>
        <a:spcPct val="20000"/>
      </a:spcBef>
      <a:spcAft>
        <a:spcPct val="0"/>
      </a:spcAft>
      <a:buChar char="•"/>
      <a:defRPr sz="4400" kern="1200">
        <a:solidFill>
          <a:schemeClr val="tx2"/>
        </a:solidFill>
        <a:latin typeface="Arial Black" pitchFamily="34" charset="0"/>
        <a:ea typeface="+mn-ea"/>
        <a:cs typeface="+mn-cs"/>
      </a:defRPr>
    </a:lvl2pPr>
    <a:lvl3pPr marL="914400" algn="l" rtl="0" fontAlgn="base">
      <a:spcBef>
        <a:spcPct val="20000"/>
      </a:spcBef>
      <a:spcAft>
        <a:spcPct val="0"/>
      </a:spcAft>
      <a:buChar char="•"/>
      <a:defRPr sz="4400" kern="1200">
        <a:solidFill>
          <a:schemeClr val="tx2"/>
        </a:solidFill>
        <a:latin typeface="Arial Black" pitchFamily="34" charset="0"/>
        <a:ea typeface="+mn-ea"/>
        <a:cs typeface="+mn-cs"/>
      </a:defRPr>
    </a:lvl3pPr>
    <a:lvl4pPr marL="1371600" algn="l" rtl="0" fontAlgn="base">
      <a:spcBef>
        <a:spcPct val="20000"/>
      </a:spcBef>
      <a:spcAft>
        <a:spcPct val="0"/>
      </a:spcAft>
      <a:buChar char="•"/>
      <a:defRPr sz="4400" kern="1200">
        <a:solidFill>
          <a:schemeClr val="tx2"/>
        </a:solidFill>
        <a:latin typeface="Arial Black" pitchFamily="34" charset="0"/>
        <a:ea typeface="+mn-ea"/>
        <a:cs typeface="+mn-cs"/>
      </a:defRPr>
    </a:lvl4pPr>
    <a:lvl5pPr marL="1828800" algn="l" rtl="0" fontAlgn="base">
      <a:spcBef>
        <a:spcPct val="20000"/>
      </a:spcBef>
      <a:spcAft>
        <a:spcPct val="0"/>
      </a:spcAft>
      <a:buChar char="•"/>
      <a:defRPr sz="4400" kern="1200">
        <a:solidFill>
          <a:schemeClr val="tx2"/>
        </a:solidFill>
        <a:latin typeface="Arial Black" pitchFamily="34" charset="0"/>
        <a:ea typeface="+mn-ea"/>
        <a:cs typeface="+mn-cs"/>
      </a:defRPr>
    </a:lvl5pPr>
    <a:lvl6pPr marL="2286000" algn="l" defTabSz="914400" rtl="0" eaLnBrk="1" latinLnBrk="0" hangingPunct="1">
      <a:defRPr sz="4400" kern="1200">
        <a:solidFill>
          <a:schemeClr val="tx2"/>
        </a:solidFill>
        <a:latin typeface="Arial Black" pitchFamily="34" charset="0"/>
        <a:ea typeface="+mn-ea"/>
        <a:cs typeface="+mn-cs"/>
      </a:defRPr>
    </a:lvl6pPr>
    <a:lvl7pPr marL="2743200" algn="l" defTabSz="914400" rtl="0" eaLnBrk="1" latinLnBrk="0" hangingPunct="1">
      <a:defRPr sz="4400" kern="1200">
        <a:solidFill>
          <a:schemeClr val="tx2"/>
        </a:solidFill>
        <a:latin typeface="Arial Black" pitchFamily="34" charset="0"/>
        <a:ea typeface="+mn-ea"/>
        <a:cs typeface="+mn-cs"/>
      </a:defRPr>
    </a:lvl7pPr>
    <a:lvl8pPr marL="3200400" algn="l" defTabSz="914400" rtl="0" eaLnBrk="1" latinLnBrk="0" hangingPunct="1">
      <a:defRPr sz="4400" kern="1200">
        <a:solidFill>
          <a:schemeClr val="tx2"/>
        </a:solidFill>
        <a:latin typeface="Arial Black" pitchFamily="34" charset="0"/>
        <a:ea typeface="+mn-ea"/>
        <a:cs typeface="+mn-cs"/>
      </a:defRPr>
    </a:lvl8pPr>
    <a:lvl9pPr marL="3657600" algn="l" defTabSz="914400" rtl="0" eaLnBrk="1" latinLnBrk="0" hangingPunct="1">
      <a:defRPr sz="4400" kern="1200">
        <a:solidFill>
          <a:schemeClr val="tx2"/>
        </a:solidFill>
        <a:latin typeface="Arial Black"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213" userDrawn="1">
          <p15:clr>
            <a:srgbClr val="A4A3A4"/>
          </p15:clr>
        </p15:guide>
        <p15:guide id="2" pos="293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opher Boentges" initials="CB" lastIdx="1" clrIdx="0">
    <p:extLst>
      <p:ext uri="{19B8F6BF-5375-455C-9EA6-DF929625EA0E}">
        <p15:presenceInfo xmlns:p15="http://schemas.microsoft.com/office/powerpoint/2012/main" userId="S-1-5-21-4235035007-1445602793-1139101229-8175" providerId="AD"/>
      </p:ext>
    </p:extLst>
  </p:cmAuthor>
  <p:cmAuthor id="2" name="Janie Powell M" initials="JPM" lastIdx="8" clrIdx="1">
    <p:extLst>
      <p:ext uri="{19B8F6BF-5375-455C-9EA6-DF929625EA0E}">
        <p15:presenceInfo xmlns:p15="http://schemas.microsoft.com/office/powerpoint/2012/main" userId="S-1-5-21-4253163610-2667598496-3511663415-60696" providerId="AD"/>
      </p:ext>
    </p:extLst>
  </p:cmAuthor>
  <p:cmAuthor id="3" name="Rachel Hoffmeyer M" initials="RHM" lastIdx="6" clrIdx="2">
    <p:extLst>
      <p:ext uri="{19B8F6BF-5375-455C-9EA6-DF929625EA0E}">
        <p15:presenceInfo xmlns:p15="http://schemas.microsoft.com/office/powerpoint/2012/main" userId="S-1-5-21-4253163610-2667598496-3511663415-678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9900"/>
    <a:srgbClr val="FF6600"/>
    <a:srgbClr val="FFCC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8" autoAdjust="0"/>
    <p:restoredTop sz="89381" autoAdjust="0"/>
  </p:normalViewPr>
  <p:slideViewPr>
    <p:cSldViewPr snapToGrid="0">
      <p:cViewPr varScale="1">
        <p:scale>
          <a:sx n="79" d="100"/>
          <a:sy n="79" d="100"/>
        </p:scale>
        <p:origin x="198" y="78"/>
      </p:cViewPr>
      <p:guideLst>
        <p:guide orient="horz" pos="2160"/>
        <p:guide pos="3840"/>
      </p:guideLst>
    </p:cSldViewPr>
  </p:slideViewPr>
  <p:outlineViewPr>
    <p:cViewPr>
      <p:scale>
        <a:sx n="33" d="100"/>
        <a:sy n="33" d="100"/>
      </p:scale>
      <p:origin x="0" y="-32850"/>
    </p:cViewPr>
  </p:outlineViewPr>
  <p:notesTextViewPr>
    <p:cViewPr>
      <p:scale>
        <a:sx n="3" d="2"/>
        <a:sy n="3" d="2"/>
      </p:scale>
      <p:origin x="0" y="0"/>
    </p:cViewPr>
  </p:notesTextViewPr>
  <p:sorterViewPr>
    <p:cViewPr>
      <p:scale>
        <a:sx n="75" d="100"/>
        <a:sy n="75" d="100"/>
      </p:scale>
      <p:origin x="0" y="0"/>
    </p:cViewPr>
  </p:sorterViewPr>
  <p:notesViewPr>
    <p:cSldViewPr snapToGrid="0">
      <p:cViewPr>
        <p:scale>
          <a:sx n="100" d="100"/>
          <a:sy n="100" d="100"/>
        </p:scale>
        <p:origin x="3498" y="-312"/>
      </p:cViewPr>
      <p:guideLst>
        <p:guide orient="horz" pos="2213"/>
        <p:guide pos="293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0-10-12T20:45:13.584" idx="6">
    <p:pos x="5407" y="712"/>
    <p:text>Moved second arrow to show access from five palms dr</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02B7C9-9CFE-496C-B4AD-F2122309B75E}" type="doc">
      <dgm:prSet loTypeId="urn:microsoft.com/office/officeart/2005/8/layout/hProcess11" loCatId="process" qsTypeId="urn:microsoft.com/office/officeart/2005/8/quickstyle/simple1" qsCatId="simple" csTypeId="urn:microsoft.com/office/officeart/2005/8/colors/accent1_2" csCatId="accent1" phldr="1"/>
      <dgm:spPr/>
    </dgm:pt>
    <dgm:pt modelId="{DEA7848A-9D57-4726-B2B6-67B019FB62D3}">
      <dgm:prSet phldrT="[Text]" custT="1"/>
      <dgm:spPr/>
      <dgm:t>
        <a:bodyPr/>
        <a:lstStyle/>
        <a:p>
          <a:pPr>
            <a:lnSpc>
              <a:spcPct val="100000"/>
            </a:lnSpc>
          </a:pPr>
          <a:r>
            <a:rPr lang="en-US" sz="1600" b="1" dirty="0"/>
            <a:t>Questions </a:t>
          </a:r>
          <a:r>
            <a:rPr lang="en-US" sz="1600" b="1" dirty="0" smtClean="0"/>
            <a:t>Due      </a:t>
          </a:r>
          <a:r>
            <a:rPr lang="en-US" sz="1600" b="0" dirty="0" smtClean="0"/>
            <a:t>October 23, 2020 </a:t>
          </a:r>
        </a:p>
        <a:p>
          <a:pPr>
            <a:lnSpc>
              <a:spcPct val="100000"/>
            </a:lnSpc>
          </a:pPr>
          <a:r>
            <a:rPr lang="en-US" sz="1600" dirty="0" smtClean="0"/>
            <a:t>2:00pm (CT) </a:t>
          </a:r>
          <a:endParaRPr lang="en-US" sz="1600" dirty="0"/>
        </a:p>
      </dgm:t>
    </dgm:pt>
    <dgm:pt modelId="{949D3A84-4DFD-4797-8C62-98EB785FC6DA}" type="parTrans" cxnId="{AE37ACE4-E1C1-4DB9-A79E-8D57469AD86D}">
      <dgm:prSet/>
      <dgm:spPr/>
      <dgm:t>
        <a:bodyPr/>
        <a:lstStyle/>
        <a:p>
          <a:endParaRPr lang="en-US"/>
        </a:p>
      </dgm:t>
    </dgm:pt>
    <dgm:pt modelId="{45A14547-ED2A-4D03-AE86-E537A2C816A3}" type="sibTrans" cxnId="{AE37ACE4-E1C1-4DB9-A79E-8D57469AD86D}">
      <dgm:prSet/>
      <dgm:spPr/>
      <dgm:t>
        <a:bodyPr/>
        <a:lstStyle/>
        <a:p>
          <a:endParaRPr lang="en-US"/>
        </a:p>
      </dgm:t>
    </dgm:pt>
    <dgm:pt modelId="{055D8F84-FD0E-40F4-8E41-0A3A558E8030}">
      <dgm:prSet phldrT="[Text]" custT="1"/>
      <dgm:spPr/>
      <dgm:t>
        <a:bodyPr/>
        <a:lstStyle/>
        <a:p>
          <a:r>
            <a:rPr lang="en-US" sz="1600" b="1" dirty="0"/>
            <a:t>Answers Posted </a:t>
          </a:r>
          <a:endParaRPr lang="en-US" sz="1600" b="1" dirty="0" smtClean="0"/>
        </a:p>
        <a:p>
          <a:r>
            <a:rPr lang="en-US" sz="1600" dirty="0" smtClean="0"/>
            <a:t>October 30, 2020     5:00pm </a:t>
          </a:r>
          <a:r>
            <a:rPr lang="en-US" sz="1600" dirty="0"/>
            <a:t>(CT)</a:t>
          </a:r>
        </a:p>
      </dgm:t>
    </dgm:pt>
    <dgm:pt modelId="{59653620-7F2A-403B-B578-B4124F2EF769}" type="parTrans" cxnId="{7E81C5D5-E161-413B-9042-5AC2D64C4DC2}">
      <dgm:prSet/>
      <dgm:spPr/>
      <dgm:t>
        <a:bodyPr/>
        <a:lstStyle/>
        <a:p>
          <a:endParaRPr lang="en-US"/>
        </a:p>
      </dgm:t>
    </dgm:pt>
    <dgm:pt modelId="{A8B0F872-1C66-4BCA-BD59-BD34AE4BEF5C}" type="sibTrans" cxnId="{7E81C5D5-E161-413B-9042-5AC2D64C4DC2}">
      <dgm:prSet/>
      <dgm:spPr/>
      <dgm:t>
        <a:bodyPr/>
        <a:lstStyle/>
        <a:p>
          <a:endParaRPr lang="en-US"/>
        </a:p>
      </dgm:t>
    </dgm:pt>
    <dgm:pt modelId="{72B6807C-04E3-4660-A2BC-9828055F0912}">
      <dgm:prSet phldrT="[Text]" custT="1"/>
      <dgm:spPr/>
      <dgm:t>
        <a:bodyPr/>
        <a:lstStyle/>
        <a:p>
          <a:pPr>
            <a:spcAft>
              <a:spcPts val="0"/>
            </a:spcAft>
          </a:pPr>
          <a:r>
            <a:rPr lang="en-US" sz="1600" b="1" dirty="0"/>
            <a:t>Bids Due</a:t>
          </a:r>
          <a:r>
            <a:rPr lang="en-US" sz="1600" dirty="0"/>
            <a:t> </a:t>
          </a:r>
        </a:p>
        <a:p>
          <a:pPr>
            <a:spcAft>
              <a:spcPts val="0"/>
            </a:spcAft>
          </a:pPr>
          <a:r>
            <a:rPr lang="en-US" sz="1600" dirty="0" smtClean="0"/>
            <a:t>November 6, 2020      2:00pm </a:t>
          </a:r>
          <a:r>
            <a:rPr lang="en-US" sz="1600" dirty="0"/>
            <a:t>(CT)</a:t>
          </a:r>
        </a:p>
      </dgm:t>
    </dgm:pt>
    <dgm:pt modelId="{B7818301-31D4-43FC-935E-7E5558F638EF}" type="parTrans" cxnId="{CF80CADB-0839-4A7C-922F-CD0969F43E37}">
      <dgm:prSet/>
      <dgm:spPr/>
      <dgm:t>
        <a:bodyPr/>
        <a:lstStyle/>
        <a:p>
          <a:endParaRPr lang="en-US"/>
        </a:p>
      </dgm:t>
    </dgm:pt>
    <dgm:pt modelId="{B7A75ED4-136E-4849-A5CA-ED5853913019}" type="sibTrans" cxnId="{CF80CADB-0839-4A7C-922F-CD0969F43E37}">
      <dgm:prSet/>
      <dgm:spPr/>
      <dgm:t>
        <a:bodyPr/>
        <a:lstStyle/>
        <a:p>
          <a:endParaRPr lang="en-US"/>
        </a:p>
      </dgm:t>
    </dgm:pt>
    <dgm:pt modelId="{5226C4B9-1D62-4A8D-A035-6ABBDD0E5F1C}">
      <dgm:prSet phldrT="[Text]" custT="1"/>
      <dgm:spPr/>
      <dgm:t>
        <a:bodyPr/>
        <a:lstStyle/>
        <a:p>
          <a:pPr>
            <a:spcAft>
              <a:spcPts val="0"/>
            </a:spcAft>
          </a:pPr>
          <a:r>
            <a:rPr lang="en-US" sz="1600" b="1" dirty="0"/>
            <a:t>Lowest Responsible Bidder Notified </a:t>
          </a:r>
        </a:p>
        <a:p>
          <a:pPr>
            <a:spcAft>
              <a:spcPts val="0"/>
            </a:spcAft>
          </a:pPr>
          <a:r>
            <a:rPr lang="en-US" sz="1600" dirty="0" smtClean="0"/>
            <a:t>November 2020</a:t>
          </a:r>
          <a:endParaRPr lang="en-US" sz="1600" dirty="0"/>
        </a:p>
      </dgm:t>
    </dgm:pt>
    <dgm:pt modelId="{214F80CB-0E47-4ECF-B2C5-3CC706ECC597}" type="parTrans" cxnId="{07F495A5-F37E-44FF-8A10-F8BF1792913F}">
      <dgm:prSet/>
      <dgm:spPr/>
      <dgm:t>
        <a:bodyPr/>
        <a:lstStyle/>
        <a:p>
          <a:endParaRPr lang="en-US"/>
        </a:p>
      </dgm:t>
    </dgm:pt>
    <dgm:pt modelId="{693D08DD-BE8D-49E5-8845-830A32ECD533}" type="sibTrans" cxnId="{07F495A5-F37E-44FF-8A10-F8BF1792913F}">
      <dgm:prSet/>
      <dgm:spPr/>
      <dgm:t>
        <a:bodyPr/>
        <a:lstStyle/>
        <a:p>
          <a:endParaRPr lang="en-US"/>
        </a:p>
      </dgm:t>
    </dgm:pt>
    <dgm:pt modelId="{06166AB2-C0A9-447D-9FC5-EC891E42CB7E}">
      <dgm:prSet phldrT="[Text]" custT="1"/>
      <dgm:spPr/>
      <dgm:t>
        <a:bodyPr/>
        <a:lstStyle/>
        <a:p>
          <a:r>
            <a:rPr lang="en-US" sz="1600" b="1" dirty="0"/>
            <a:t>Board </a:t>
          </a:r>
          <a:r>
            <a:rPr lang="en-US" sz="1600" b="1" dirty="0" smtClean="0"/>
            <a:t>Award </a:t>
          </a:r>
          <a:r>
            <a:rPr lang="en-US" sz="1600" b="0" dirty="0" smtClean="0"/>
            <a:t>December 8, </a:t>
          </a:r>
          <a:r>
            <a:rPr lang="en-US" sz="1600" dirty="0" smtClean="0"/>
            <a:t>2020</a:t>
          </a:r>
          <a:endParaRPr lang="en-US" sz="1600" dirty="0"/>
        </a:p>
      </dgm:t>
    </dgm:pt>
    <dgm:pt modelId="{39D7F62F-7EC1-47EF-8ADF-AFCB17102FF8}" type="parTrans" cxnId="{CF91E455-0183-4D24-B990-C17B0B647531}">
      <dgm:prSet/>
      <dgm:spPr/>
      <dgm:t>
        <a:bodyPr/>
        <a:lstStyle/>
        <a:p>
          <a:endParaRPr lang="en-US"/>
        </a:p>
      </dgm:t>
    </dgm:pt>
    <dgm:pt modelId="{051021BA-1423-45A1-8886-F8CACB75FCE7}" type="sibTrans" cxnId="{CF91E455-0183-4D24-B990-C17B0B647531}">
      <dgm:prSet/>
      <dgm:spPr/>
      <dgm:t>
        <a:bodyPr/>
        <a:lstStyle/>
        <a:p>
          <a:endParaRPr lang="en-US"/>
        </a:p>
      </dgm:t>
    </dgm:pt>
    <dgm:pt modelId="{278A2424-7ED6-4A1D-86E7-E286E9C4A229}">
      <dgm:prSet phldrT="[Text]" custT="1"/>
      <dgm:spPr/>
      <dgm:t>
        <a:bodyPr/>
        <a:lstStyle/>
        <a:p>
          <a:r>
            <a:rPr lang="en-US" sz="1600" b="1" dirty="0" smtClean="0"/>
            <a:t>FTP Request Deadline</a:t>
          </a:r>
        </a:p>
        <a:p>
          <a:r>
            <a:rPr lang="en-US" sz="1600" dirty="0" smtClean="0"/>
            <a:t>November 5, 2020        2:00pm (CT)</a:t>
          </a:r>
          <a:endParaRPr lang="en-US" sz="1600" dirty="0"/>
        </a:p>
      </dgm:t>
    </dgm:pt>
    <dgm:pt modelId="{40B0C657-FD1E-48AC-A2AC-B9780579DADE}" type="parTrans" cxnId="{8B19881F-2548-4D71-8F9A-CA3819A243B9}">
      <dgm:prSet/>
      <dgm:spPr/>
      <dgm:t>
        <a:bodyPr/>
        <a:lstStyle/>
        <a:p>
          <a:endParaRPr lang="en-US"/>
        </a:p>
      </dgm:t>
    </dgm:pt>
    <dgm:pt modelId="{71DFF584-AD64-4B6E-A386-1F198A176A3A}" type="sibTrans" cxnId="{8B19881F-2548-4D71-8F9A-CA3819A243B9}">
      <dgm:prSet/>
      <dgm:spPr/>
      <dgm:t>
        <a:bodyPr/>
        <a:lstStyle/>
        <a:p>
          <a:endParaRPr lang="en-US"/>
        </a:p>
      </dgm:t>
    </dgm:pt>
    <dgm:pt modelId="{182B6E39-A484-4CAF-9561-14EFEC319453}" type="pres">
      <dgm:prSet presAssocID="{BE02B7C9-9CFE-496C-B4AD-F2122309B75E}" presName="Name0" presStyleCnt="0">
        <dgm:presLayoutVars>
          <dgm:dir/>
          <dgm:resizeHandles val="exact"/>
        </dgm:presLayoutVars>
      </dgm:prSet>
      <dgm:spPr/>
    </dgm:pt>
    <dgm:pt modelId="{EA07F6BB-46B4-46DE-AC14-481BC09ED0EF}" type="pres">
      <dgm:prSet presAssocID="{BE02B7C9-9CFE-496C-B4AD-F2122309B75E}" presName="arrow" presStyleLbl="bgShp" presStyleIdx="0" presStyleCnt="1"/>
      <dgm:spPr/>
    </dgm:pt>
    <dgm:pt modelId="{D1F16F67-3798-424C-B476-E1BBB4A51C46}" type="pres">
      <dgm:prSet presAssocID="{BE02B7C9-9CFE-496C-B4AD-F2122309B75E}" presName="points" presStyleCnt="0"/>
      <dgm:spPr/>
    </dgm:pt>
    <dgm:pt modelId="{0D811233-1A4C-455A-A29E-8F433A223EB9}" type="pres">
      <dgm:prSet presAssocID="{DEA7848A-9D57-4726-B2B6-67B019FB62D3}" presName="compositeA" presStyleCnt="0"/>
      <dgm:spPr/>
    </dgm:pt>
    <dgm:pt modelId="{FDFA60FA-5E26-468F-B733-4E2D6674C9A8}" type="pres">
      <dgm:prSet presAssocID="{DEA7848A-9D57-4726-B2B6-67B019FB62D3}" presName="textA" presStyleLbl="revTx" presStyleIdx="0" presStyleCnt="6" custScaleX="281356">
        <dgm:presLayoutVars>
          <dgm:bulletEnabled val="1"/>
        </dgm:presLayoutVars>
      </dgm:prSet>
      <dgm:spPr/>
      <dgm:t>
        <a:bodyPr/>
        <a:lstStyle/>
        <a:p>
          <a:endParaRPr lang="en-US"/>
        </a:p>
      </dgm:t>
    </dgm:pt>
    <dgm:pt modelId="{BDA6EB96-D8D0-4806-AC6A-ED7093D4E5E2}" type="pres">
      <dgm:prSet presAssocID="{DEA7848A-9D57-4726-B2B6-67B019FB62D3}" presName="circleA" presStyleLbl="node1" presStyleIdx="0" presStyleCnt="6"/>
      <dgm:spPr/>
    </dgm:pt>
    <dgm:pt modelId="{DE448A72-0415-4F25-BF31-F4EAADF33623}" type="pres">
      <dgm:prSet presAssocID="{DEA7848A-9D57-4726-B2B6-67B019FB62D3}" presName="spaceA" presStyleCnt="0"/>
      <dgm:spPr/>
    </dgm:pt>
    <dgm:pt modelId="{67E8D85E-9942-450A-B558-E85EBC863D37}" type="pres">
      <dgm:prSet presAssocID="{45A14547-ED2A-4D03-AE86-E537A2C816A3}" presName="space" presStyleCnt="0"/>
      <dgm:spPr/>
    </dgm:pt>
    <dgm:pt modelId="{025CFD34-B121-44D0-A854-A74846CD6F12}" type="pres">
      <dgm:prSet presAssocID="{055D8F84-FD0E-40F4-8E41-0A3A558E8030}" presName="compositeB" presStyleCnt="0"/>
      <dgm:spPr/>
    </dgm:pt>
    <dgm:pt modelId="{73967BD5-DED1-495F-9C02-71825BD4BD4D}" type="pres">
      <dgm:prSet presAssocID="{055D8F84-FD0E-40F4-8E41-0A3A558E8030}" presName="textB" presStyleLbl="revTx" presStyleIdx="1" presStyleCnt="6" custScaleX="271691">
        <dgm:presLayoutVars>
          <dgm:bulletEnabled val="1"/>
        </dgm:presLayoutVars>
      </dgm:prSet>
      <dgm:spPr/>
      <dgm:t>
        <a:bodyPr/>
        <a:lstStyle/>
        <a:p>
          <a:endParaRPr lang="en-US"/>
        </a:p>
      </dgm:t>
    </dgm:pt>
    <dgm:pt modelId="{A8564308-239A-4168-AA27-AE253FA6FA10}" type="pres">
      <dgm:prSet presAssocID="{055D8F84-FD0E-40F4-8E41-0A3A558E8030}" presName="circleB" presStyleLbl="node1" presStyleIdx="1" presStyleCnt="6"/>
      <dgm:spPr/>
    </dgm:pt>
    <dgm:pt modelId="{6025C0E5-5E94-4E55-90F5-38AE70644D7F}" type="pres">
      <dgm:prSet presAssocID="{055D8F84-FD0E-40F4-8E41-0A3A558E8030}" presName="spaceB" presStyleCnt="0"/>
      <dgm:spPr/>
    </dgm:pt>
    <dgm:pt modelId="{5760223B-1C5C-4EC9-B366-C43D2ED83EA4}" type="pres">
      <dgm:prSet presAssocID="{A8B0F872-1C66-4BCA-BD59-BD34AE4BEF5C}" presName="space" presStyleCnt="0"/>
      <dgm:spPr/>
    </dgm:pt>
    <dgm:pt modelId="{59A1CBF2-1E33-4E9A-B221-ED4B13A38A60}" type="pres">
      <dgm:prSet presAssocID="{278A2424-7ED6-4A1D-86E7-E286E9C4A229}" presName="compositeA" presStyleCnt="0"/>
      <dgm:spPr/>
    </dgm:pt>
    <dgm:pt modelId="{FCE406F6-75CA-4FEE-9A1A-C235C020C817}" type="pres">
      <dgm:prSet presAssocID="{278A2424-7ED6-4A1D-86E7-E286E9C4A229}" presName="textA" presStyleLbl="revTx" presStyleIdx="2" presStyleCnt="6" custScaleX="297982">
        <dgm:presLayoutVars>
          <dgm:bulletEnabled val="1"/>
        </dgm:presLayoutVars>
      </dgm:prSet>
      <dgm:spPr/>
      <dgm:t>
        <a:bodyPr/>
        <a:lstStyle/>
        <a:p>
          <a:endParaRPr lang="en-US"/>
        </a:p>
      </dgm:t>
    </dgm:pt>
    <dgm:pt modelId="{BA23CF37-5C8B-42B2-99A9-DCB6B1B2351C}" type="pres">
      <dgm:prSet presAssocID="{278A2424-7ED6-4A1D-86E7-E286E9C4A229}" presName="circleA" presStyleLbl="node1" presStyleIdx="2" presStyleCnt="6"/>
      <dgm:spPr/>
    </dgm:pt>
    <dgm:pt modelId="{A7F042B1-5B94-44A9-B03B-EE3A556ED959}" type="pres">
      <dgm:prSet presAssocID="{278A2424-7ED6-4A1D-86E7-E286E9C4A229}" presName="spaceA" presStyleCnt="0"/>
      <dgm:spPr/>
    </dgm:pt>
    <dgm:pt modelId="{A59383B1-61ED-4A92-8522-2E633CD6F283}" type="pres">
      <dgm:prSet presAssocID="{71DFF584-AD64-4B6E-A386-1F198A176A3A}" presName="space" presStyleCnt="0"/>
      <dgm:spPr/>
    </dgm:pt>
    <dgm:pt modelId="{68B1A7B5-5251-47B0-98CD-FB0CE5540B8C}" type="pres">
      <dgm:prSet presAssocID="{72B6807C-04E3-4660-A2BC-9828055F0912}" presName="compositeB" presStyleCnt="0"/>
      <dgm:spPr/>
    </dgm:pt>
    <dgm:pt modelId="{A925DB8C-A430-4E09-BE06-F4A4A60FC7BF}" type="pres">
      <dgm:prSet presAssocID="{72B6807C-04E3-4660-A2BC-9828055F0912}" presName="textB" presStyleLbl="revTx" presStyleIdx="3" presStyleCnt="6" custScaleX="283692">
        <dgm:presLayoutVars>
          <dgm:bulletEnabled val="1"/>
        </dgm:presLayoutVars>
      </dgm:prSet>
      <dgm:spPr/>
      <dgm:t>
        <a:bodyPr/>
        <a:lstStyle/>
        <a:p>
          <a:endParaRPr lang="en-US"/>
        </a:p>
      </dgm:t>
    </dgm:pt>
    <dgm:pt modelId="{89F940DA-572F-4423-9940-C4157E298E56}" type="pres">
      <dgm:prSet presAssocID="{72B6807C-04E3-4660-A2BC-9828055F0912}" presName="circleB" presStyleLbl="node1" presStyleIdx="3" presStyleCnt="6"/>
      <dgm:spPr/>
    </dgm:pt>
    <dgm:pt modelId="{4C3832C5-C7F4-4414-B9DC-F68DB9964B9B}" type="pres">
      <dgm:prSet presAssocID="{72B6807C-04E3-4660-A2BC-9828055F0912}" presName="spaceB" presStyleCnt="0"/>
      <dgm:spPr/>
    </dgm:pt>
    <dgm:pt modelId="{F0928930-25BA-44C3-9E0C-60D49A902858}" type="pres">
      <dgm:prSet presAssocID="{B7A75ED4-136E-4849-A5CA-ED5853913019}" presName="space" presStyleCnt="0"/>
      <dgm:spPr/>
    </dgm:pt>
    <dgm:pt modelId="{F47985DB-08F3-4443-8095-097BAED9E58B}" type="pres">
      <dgm:prSet presAssocID="{5226C4B9-1D62-4A8D-A035-6ABBDD0E5F1C}" presName="compositeA" presStyleCnt="0"/>
      <dgm:spPr/>
    </dgm:pt>
    <dgm:pt modelId="{B62650AE-EB3B-4DBB-8064-A49B877DDE60}" type="pres">
      <dgm:prSet presAssocID="{5226C4B9-1D62-4A8D-A035-6ABBDD0E5F1C}" presName="textA" presStyleLbl="revTx" presStyleIdx="4" presStyleCnt="6" custScaleX="268618">
        <dgm:presLayoutVars>
          <dgm:bulletEnabled val="1"/>
        </dgm:presLayoutVars>
      </dgm:prSet>
      <dgm:spPr/>
      <dgm:t>
        <a:bodyPr/>
        <a:lstStyle/>
        <a:p>
          <a:endParaRPr lang="en-US"/>
        </a:p>
      </dgm:t>
    </dgm:pt>
    <dgm:pt modelId="{B1AF2042-8971-4601-BE30-DE667F964F86}" type="pres">
      <dgm:prSet presAssocID="{5226C4B9-1D62-4A8D-A035-6ABBDD0E5F1C}" presName="circleA" presStyleLbl="node1" presStyleIdx="4" presStyleCnt="6"/>
      <dgm:spPr/>
    </dgm:pt>
    <dgm:pt modelId="{6346DE7B-4D2B-4934-A1EE-F3648BE71EF8}" type="pres">
      <dgm:prSet presAssocID="{5226C4B9-1D62-4A8D-A035-6ABBDD0E5F1C}" presName="spaceA" presStyleCnt="0"/>
      <dgm:spPr/>
    </dgm:pt>
    <dgm:pt modelId="{2CE644B4-F284-48A0-ADD6-3B1AD8F5F1C9}" type="pres">
      <dgm:prSet presAssocID="{693D08DD-BE8D-49E5-8845-830A32ECD533}" presName="space" presStyleCnt="0"/>
      <dgm:spPr/>
    </dgm:pt>
    <dgm:pt modelId="{E3710CA2-C616-4A17-A19B-B5383AC501D4}" type="pres">
      <dgm:prSet presAssocID="{06166AB2-C0A9-447D-9FC5-EC891E42CB7E}" presName="compositeB" presStyleCnt="0"/>
      <dgm:spPr/>
    </dgm:pt>
    <dgm:pt modelId="{440EF33F-FF65-497D-AA45-9EFB6BA9C6F2}" type="pres">
      <dgm:prSet presAssocID="{06166AB2-C0A9-447D-9FC5-EC891E42CB7E}" presName="textB" presStyleLbl="revTx" presStyleIdx="5" presStyleCnt="6" custScaleX="247472">
        <dgm:presLayoutVars>
          <dgm:bulletEnabled val="1"/>
        </dgm:presLayoutVars>
      </dgm:prSet>
      <dgm:spPr/>
      <dgm:t>
        <a:bodyPr/>
        <a:lstStyle/>
        <a:p>
          <a:endParaRPr lang="en-US"/>
        </a:p>
      </dgm:t>
    </dgm:pt>
    <dgm:pt modelId="{CBE216FF-E2EE-4A81-8997-AF3494045CEB}" type="pres">
      <dgm:prSet presAssocID="{06166AB2-C0A9-447D-9FC5-EC891E42CB7E}" presName="circleB" presStyleLbl="node1" presStyleIdx="5" presStyleCnt="6"/>
      <dgm:spPr/>
    </dgm:pt>
    <dgm:pt modelId="{2855121B-6528-4024-9EB0-6D2A03E08630}" type="pres">
      <dgm:prSet presAssocID="{06166AB2-C0A9-447D-9FC5-EC891E42CB7E}" presName="spaceB" presStyleCnt="0"/>
      <dgm:spPr/>
    </dgm:pt>
  </dgm:ptLst>
  <dgm:cxnLst>
    <dgm:cxn modelId="{90E97A7D-AD3C-44F9-81B7-B6B3829C529E}" type="presOf" srcId="{278A2424-7ED6-4A1D-86E7-E286E9C4A229}" destId="{FCE406F6-75CA-4FEE-9A1A-C235C020C817}" srcOrd="0" destOrd="0" presId="urn:microsoft.com/office/officeart/2005/8/layout/hProcess11"/>
    <dgm:cxn modelId="{7D39A4A6-8434-460A-9DEC-F75429EC0657}" type="presOf" srcId="{5226C4B9-1D62-4A8D-A035-6ABBDD0E5F1C}" destId="{B62650AE-EB3B-4DBB-8064-A49B877DDE60}" srcOrd="0" destOrd="0" presId="urn:microsoft.com/office/officeart/2005/8/layout/hProcess11"/>
    <dgm:cxn modelId="{2061634D-C1F9-4E73-B7F8-538C1D0A1529}" type="presOf" srcId="{055D8F84-FD0E-40F4-8E41-0A3A558E8030}" destId="{73967BD5-DED1-495F-9C02-71825BD4BD4D}" srcOrd="0" destOrd="0" presId="urn:microsoft.com/office/officeart/2005/8/layout/hProcess11"/>
    <dgm:cxn modelId="{8B19881F-2548-4D71-8F9A-CA3819A243B9}" srcId="{BE02B7C9-9CFE-496C-B4AD-F2122309B75E}" destId="{278A2424-7ED6-4A1D-86E7-E286E9C4A229}" srcOrd="2" destOrd="0" parTransId="{40B0C657-FD1E-48AC-A2AC-B9780579DADE}" sibTransId="{71DFF584-AD64-4B6E-A386-1F198A176A3A}"/>
    <dgm:cxn modelId="{CF91E455-0183-4D24-B990-C17B0B647531}" srcId="{BE02B7C9-9CFE-496C-B4AD-F2122309B75E}" destId="{06166AB2-C0A9-447D-9FC5-EC891E42CB7E}" srcOrd="5" destOrd="0" parTransId="{39D7F62F-7EC1-47EF-8ADF-AFCB17102FF8}" sibTransId="{051021BA-1423-45A1-8886-F8CACB75FCE7}"/>
    <dgm:cxn modelId="{07F495A5-F37E-44FF-8A10-F8BF1792913F}" srcId="{BE02B7C9-9CFE-496C-B4AD-F2122309B75E}" destId="{5226C4B9-1D62-4A8D-A035-6ABBDD0E5F1C}" srcOrd="4" destOrd="0" parTransId="{214F80CB-0E47-4ECF-B2C5-3CC706ECC597}" sibTransId="{693D08DD-BE8D-49E5-8845-830A32ECD533}"/>
    <dgm:cxn modelId="{6D687AED-D424-455B-91E3-CFAB612B5741}" type="presOf" srcId="{06166AB2-C0A9-447D-9FC5-EC891E42CB7E}" destId="{440EF33F-FF65-497D-AA45-9EFB6BA9C6F2}" srcOrd="0" destOrd="0" presId="urn:microsoft.com/office/officeart/2005/8/layout/hProcess11"/>
    <dgm:cxn modelId="{8F7C2AE2-D36A-4791-8356-DB85AE91B23B}" type="presOf" srcId="{BE02B7C9-9CFE-496C-B4AD-F2122309B75E}" destId="{182B6E39-A484-4CAF-9561-14EFEC319453}" srcOrd="0" destOrd="0" presId="urn:microsoft.com/office/officeart/2005/8/layout/hProcess11"/>
    <dgm:cxn modelId="{7E81C5D5-E161-413B-9042-5AC2D64C4DC2}" srcId="{BE02B7C9-9CFE-496C-B4AD-F2122309B75E}" destId="{055D8F84-FD0E-40F4-8E41-0A3A558E8030}" srcOrd="1" destOrd="0" parTransId="{59653620-7F2A-403B-B578-B4124F2EF769}" sibTransId="{A8B0F872-1C66-4BCA-BD59-BD34AE4BEF5C}"/>
    <dgm:cxn modelId="{AE37ACE4-E1C1-4DB9-A79E-8D57469AD86D}" srcId="{BE02B7C9-9CFE-496C-B4AD-F2122309B75E}" destId="{DEA7848A-9D57-4726-B2B6-67B019FB62D3}" srcOrd="0" destOrd="0" parTransId="{949D3A84-4DFD-4797-8C62-98EB785FC6DA}" sibTransId="{45A14547-ED2A-4D03-AE86-E537A2C816A3}"/>
    <dgm:cxn modelId="{0D101DD8-052A-4C4A-9D47-B814E2DE6DC0}" type="presOf" srcId="{72B6807C-04E3-4660-A2BC-9828055F0912}" destId="{A925DB8C-A430-4E09-BE06-F4A4A60FC7BF}" srcOrd="0" destOrd="0" presId="urn:microsoft.com/office/officeart/2005/8/layout/hProcess11"/>
    <dgm:cxn modelId="{CF80CADB-0839-4A7C-922F-CD0969F43E37}" srcId="{BE02B7C9-9CFE-496C-B4AD-F2122309B75E}" destId="{72B6807C-04E3-4660-A2BC-9828055F0912}" srcOrd="3" destOrd="0" parTransId="{B7818301-31D4-43FC-935E-7E5558F638EF}" sibTransId="{B7A75ED4-136E-4849-A5CA-ED5853913019}"/>
    <dgm:cxn modelId="{A253EA1B-8F00-4156-8707-28F9CC100BEA}" type="presOf" srcId="{DEA7848A-9D57-4726-B2B6-67B019FB62D3}" destId="{FDFA60FA-5E26-468F-B733-4E2D6674C9A8}" srcOrd="0" destOrd="0" presId="urn:microsoft.com/office/officeart/2005/8/layout/hProcess11"/>
    <dgm:cxn modelId="{D7E9AB5E-6D0F-439C-9A05-CAFD7C811068}" type="presParOf" srcId="{182B6E39-A484-4CAF-9561-14EFEC319453}" destId="{EA07F6BB-46B4-46DE-AC14-481BC09ED0EF}" srcOrd="0" destOrd="0" presId="urn:microsoft.com/office/officeart/2005/8/layout/hProcess11"/>
    <dgm:cxn modelId="{E5F3F434-3E02-4221-B1C8-AA9B481FD305}" type="presParOf" srcId="{182B6E39-A484-4CAF-9561-14EFEC319453}" destId="{D1F16F67-3798-424C-B476-E1BBB4A51C46}" srcOrd="1" destOrd="0" presId="urn:microsoft.com/office/officeart/2005/8/layout/hProcess11"/>
    <dgm:cxn modelId="{11736147-6E30-4272-AECC-6CC93089F19A}" type="presParOf" srcId="{D1F16F67-3798-424C-B476-E1BBB4A51C46}" destId="{0D811233-1A4C-455A-A29E-8F433A223EB9}" srcOrd="0" destOrd="0" presId="urn:microsoft.com/office/officeart/2005/8/layout/hProcess11"/>
    <dgm:cxn modelId="{9F16983C-08D0-463B-9AFD-968000AA2791}" type="presParOf" srcId="{0D811233-1A4C-455A-A29E-8F433A223EB9}" destId="{FDFA60FA-5E26-468F-B733-4E2D6674C9A8}" srcOrd="0" destOrd="0" presId="urn:microsoft.com/office/officeart/2005/8/layout/hProcess11"/>
    <dgm:cxn modelId="{05F61AD5-CD09-4352-AF5C-24900513BD7D}" type="presParOf" srcId="{0D811233-1A4C-455A-A29E-8F433A223EB9}" destId="{BDA6EB96-D8D0-4806-AC6A-ED7093D4E5E2}" srcOrd="1" destOrd="0" presId="urn:microsoft.com/office/officeart/2005/8/layout/hProcess11"/>
    <dgm:cxn modelId="{7CA51C5E-CAC6-43BB-ADAC-7542D4D4CC56}" type="presParOf" srcId="{0D811233-1A4C-455A-A29E-8F433A223EB9}" destId="{DE448A72-0415-4F25-BF31-F4EAADF33623}" srcOrd="2" destOrd="0" presId="urn:microsoft.com/office/officeart/2005/8/layout/hProcess11"/>
    <dgm:cxn modelId="{1C0A306C-1755-44D4-9D88-4D3F20D311A0}" type="presParOf" srcId="{D1F16F67-3798-424C-B476-E1BBB4A51C46}" destId="{67E8D85E-9942-450A-B558-E85EBC863D37}" srcOrd="1" destOrd="0" presId="urn:microsoft.com/office/officeart/2005/8/layout/hProcess11"/>
    <dgm:cxn modelId="{FFAF2D30-61D4-4AB0-BE13-FE36C43C700C}" type="presParOf" srcId="{D1F16F67-3798-424C-B476-E1BBB4A51C46}" destId="{025CFD34-B121-44D0-A854-A74846CD6F12}" srcOrd="2" destOrd="0" presId="urn:microsoft.com/office/officeart/2005/8/layout/hProcess11"/>
    <dgm:cxn modelId="{59D18630-0A91-41E2-9620-D9B267FA63E6}" type="presParOf" srcId="{025CFD34-B121-44D0-A854-A74846CD6F12}" destId="{73967BD5-DED1-495F-9C02-71825BD4BD4D}" srcOrd="0" destOrd="0" presId="urn:microsoft.com/office/officeart/2005/8/layout/hProcess11"/>
    <dgm:cxn modelId="{590D00C9-AE6C-455A-BA49-4F262DEE1635}" type="presParOf" srcId="{025CFD34-B121-44D0-A854-A74846CD6F12}" destId="{A8564308-239A-4168-AA27-AE253FA6FA10}" srcOrd="1" destOrd="0" presId="urn:microsoft.com/office/officeart/2005/8/layout/hProcess11"/>
    <dgm:cxn modelId="{61783675-0CD1-4335-9908-949D8208256D}" type="presParOf" srcId="{025CFD34-B121-44D0-A854-A74846CD6F12}" destId="{6025C0E5-5E94-4E55-90F5-38AE70644D7F}" srcOrd="2" destOrd="0" presId="urn:microsoft.com/office/officeart/2005/8/layout/hProcess11"/>
    <dgm:cxn modelId="{72B267B7-2584-49EA-9EDE-E75C97DB0749}" type="presParOf" srcId="{D1F16F67-3798-424C-B476-E1BBB4A51C46}" destId="{5760223B-1C5C-4EC9-B366-C43D2ED83EA4}" srcOrd="3" destOrd="0" presId="urn:microsoft.com/office/officeart/2005/8/layout/hProcess11"/>
    <dgm:cxn modelId="{49B772AE-B664-41AF-9AEE-381BD7A20C37}" type="presParOf" srcId="{D1F16F67-3798-424C-B476-E1BBB4A51C46}" destId="{59A1CBF2-1E33-4E9A-B221-ED4B13A38A60}" srcOrd="4" destOrd="0" presId="urn:microsoft.com/office/officeart/2005/8/layout/hProcess11"/>
    <dgm:cxn modelId="{81388A1A-FD1C-4526-9C93-5137C229FCE0}" type="presParOf" srcId="{59A1CBF2-1E33-4E9A-B221-ED4B13A38A60}" destId="{FCE406F6-75CA-4FEE-9A1A-C235C020C817}" srcOrd="0" destOrd="0" presId="urn:microsoft.com/office/officeart/2005/8/layout/hProcess11"/>
    <dgm:cxn modelId="{2B5B9AEC-59D2-44E5-889B-FDC005038730}" type="presParOf" srcId="{59A1CBF2-1E33-4E9A-B221-ED4B13A38A60}" destId="{BA23CF37-5C8B-42B2-99A9-DCB6B1B2351C}" srcOrd="1" destOrd="0" presId="urn:microsoft.com/office/officeart/2005/8/layout/hProcess11"/>
    <dgm:cxn modelId="{EBB1B599-CFCB-49D4-A352-565C60121226}" type="presParOf" srcId="{59A1CBF2-1E33-4E9A-B221-ED4B13A38A60}" destId="{A7F042B1-5B94-44A9-B03B-EE3A556ED959}" srcOrd="2" destOrd="0" presId="urn:microsoft.com/office/officeart/2005/8/layout/hProcess11"/>
    <dgm:cxn modelId="{44FC4DDB-F05A-4F9E-AA37-B14BF75CDEDE}" type="presParOf" srcId="{D1F16F67-3798-424C-B476-E1BBB4A51C46}" destId="{A59383B1-61ED-4A92-8522-2E633CD6F283}" srcOrd="5" destOrd="0" presId="urn:microsoft.com/office/officeart/2005/8/layout/hProcess11"/>
    <dgm:cxn modelId="{890A73EF-116D-47E7-8A0E-B3BF1C45154B}" type="presParOf" srcId="{D1F16F67-3798-424C-B476-E1BBB4A51C46}" destId="{68B1A7B5-5251-47B0-98CD-FB0CE5540B8C}" srcOrd="6" destOrd="0" presId="urn:microsoft.com/office/officeart/2005/8/layout/hProcess11"/>
    <dgm:cxn modelId="{13097B86-11EE-4689-BEFE-B4E675697E80}" type="presParOf" srcId="{68B1A7B5-5251-47B0-98CD-FB0CE5540B8C}" destId="{A925DB8C-A430-4E09-BE06-F4A4A60FC7BF}" srcOrd="0" destOrd="0" presId="urn:microsoft.com/office/officeart/2005/8/layout/hProcess11"/>
    <dgm:cxn modelId="{52D1813C-B813-4AC5-BC64-DB2842AF4760}" type="presParOf" srcId="{68B1A7B5-5251-47B0-98CD-FB0CE5540B8C}" destId="{89F940DA-572F-4423-9940-C4157E298E56}" srcOrd="1" destOrd="0" presId="urn:microsoft.com/office/officeart/2005/8/layout/hProcess11"/>
    <dgm:cxn modelId="{AB9EA37F-7B1A-4EE1-9153-E79914FB4C86}" type="presParOf" srcId="{68B1A7B5-5251-47B0-98CD-FB0CE5540B8C}" destId="{4C3832C5-C7F4-4414-B9DC-F68DB9964B9B}" srcOrd="2" destOrd="0" presId="urn:microsoft.com/office/officeart/2005/8/layout/hProcess11"/>
    <dgm:cxn modelId="{9BACBEC7-40F5-479B-B5AF-D95F0310F65C}" type="presParOf" srcId="{D1F16F67-3798-424C-B476-E1BBB4A51C46}" destId="{F0928930-25BA-44C3-9E0C-60D49A902858}" srcOrd="7" destOrd="0" presId="urn:microsoft.com/office/officeart/2005/8/layout/hProcess11"/>
    <dgm:cxn modelId="{F23B2D5E-0F76-47C9-803F-9A38215B7282}" type="presParOf" srcId="{D1F16F67-3798-424C-B476-E1BBB4A51C46}" destId="{F47985DB-08F3-4443-8095-097BAED9E58B}" srcOrd="8" destOrd="0" presId="urn:microsoft.com/office/officeart/2005/8/layout/hProcess11"/>
    <dgm:cxn modelId="{5CA541D8-6BF9-4464-8B05-68AE7C298D02}" type="presParOf" srcId="{F47985DB-08F3-4443-8095-097BAED9E58B}" destId="{B62650AE-EB3B-4DBB-8064-A49B877DDE60}" srcOrd="0" destOrd="0" presId="urn:microsoft.com/office/officeart/2005/8/layout/hProcess11"/>
    <dgm:cxn modelId="{4EA3238A-C08E-46E8-B81C-24D0D7DDD98F}" type="presParOf" srcId="{F47985DB-08F3-4443-8095-097BAED9E58B}" destId="{B1AF2042-8971-4601-BE30-DE667F964F86}" srcOrd="1" destOrd="0" presId="urn:microsoft.com/office/officeart/2005/8/layout/hProcess11"/>
    <dgm:cxn modelId="{3B4A5CCC-1ACC-48D6-A970-732162DCDA97}" type="presParOf" srcId="{F47985DB-08F3-4443-8095-097BAED9E58B}" destId="{6346DE7B-4D2B-4934-A1EE-F3648BE71EF8}" srcOrd="2" destOrd="0" presId="urn:microsoft.com/office/officeart/2005/8/layout/hProcess11"/>
    <dgm:cxn modelId="{A5C4E65D-A096-4ADA-B714-8C67B58C8867}" type="presParOf" srcId="{D1F16F67-3798-424C-B476-E1BBB4A51C46}" destId="{2CE644B4-F284-48A0-ADD6-3B1AD8F5F1C9}" srcOrd="9" destOrd="0" presId="urn:microsoft.com/office/officeart/2005/8/layout/hProcess11"/>
    <dgm:cxn modelId="{DC3B69B1-4FD0-48E6-82D6-BCFF462923EC}" type="presParOf" srcId="{D1F16F67-3798-424C-B476-E1BBB4A51C46}" destId="{E3710CA2-C616-4A17-A19B-B5383AC501D4}" srcOrd="10" destOrd="0" presId="urn:microsoft.com/office/officeart/2005/8/layout/hProcess11"/>
    <dgm:cxn modelId="{09C919FF-A8A3-43BB-A23C-319EF00BE13B}" type="presParOf" srcId="{E3710CA2-C616-4A17-A19B-B5383AC501D4}" destId="{440EF33F-FF65-497D-AA45-9EFB6BA9C6F2}" srcOrd="0" destOrd="0" presId="urn:microsoft.com/office/officeart/2005/8/layout/hProcess11"/>
    <dgm:cxn modelId="{165CE0B6-8713-47B2-9D95-80F75D32FDD8}" type="presParOf" srcId="{E3710CA2-C616-4A17-A19B-B5383AC501D4}" destId="{CBE216FF-E2EE-4A81-8997-AF3494045CEB}" srcOrd="1" destOrd="0" presId="urn:microsoft.com/office/officeart/2005/8/layout/hProcess11"/>
    <dgm:cxn modelId="{32F67659-E3D2-41EB-A6BB-D9A84441A5D9}" type="presParOf" srcId="{E3710CA2-C616-4A17-A19B-B5383AC501D4}" destId="{2855121B-6528-4024-9EB0-6D2A03E08630}"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hdr" sz="quarter"/>
          </p:nvPr>
        </p:nvSpPr>
        <p:spPr bwMode="auto">
          <a:xfrm>
            <a:off x="0" y="0"/>
            <a:ext cx="4033523" cy="351036"/>
          </a:xfrm>
          <a:prstGeom prst="rect">
            <a:avLst/>
          </a:prstGeom>
          <a:noFill/>
          <a:ln w="9525">
            <a:noFill/>
            <a:miter lim="800000"/>
            <a:headEnd/>
            <a:tailEnd/>
          </a:ln>
          <a:effectLst/>
        </p:spPr>
        <p:txBody>
          <a:bodyPr vert="horz" wrap="square" lIns="93241" tIns="46622" rIns="93241" bIns="46622" numCol="1" anchor="t" anchorCtr="0" compatLnSpc="1">
            <a:prstTxWarp prst="textNoShape">
              <a:avLst/>
            </a:prstTxWarp>
          </a:bodyPr>
          <a:lstStyle>
            <a:lvl1pPr defTabSz="933730">
              <a:spcBef>
                <a:spcPct val="0"/>
              </a:spcBef>
              <a:buFontTx/>
              <a:buNone/>
              <a:defRPr sz="1200">
                <a:solidFill>
                  <a:schemeClr val="tx1"/>
                </a:solidFill>
                <a:latin typeface="Arial" charset="0"/>
              </a:defRPr>
            </a:lvl1pPr>
          </a:lstStyle>
          <a:p>
            <a:endParaRPr lang="en-US" dirty="0"/>
          </a:p>
        </p:txBody>
      </p:sp>
      <p:sp>
        <p:nvSpPr>
          <p:cNvPr id="131075" name="Rectangle 3"/>
          <p:cNvSpPr>
            <a:spLocks noGrp="1" noChangeArrowheads="1"/>
          </p:cNvSpPr>
          <p:nvPr>
            <p:ph type="dt" sz="quarter" idx="1"/>
          </p:nvPr>
        </p:nvSpPr>
        <p:spPr bwMode="auto">
          <a:xfrm>
            <a:off x="5275577" y="0"/>
            <a:ext cx="4033523" cy="351036"/>
          </a:xfrm>
          <a:prstGeom prst="rect">
            <a:avLst/>
          </a:prstGeom>
          <a:noFill/>
          <a:ln w="9525">
            <a:noFill/>
            <a:miter lim="800000"/>
            <a:headEnd/>
            <a:tailEnd/>
          </a:ln>
          <a:effectLst/>
        </p:spPr>
        <p:txBody>
          <a:bodyPr vert="horz" wrap="square" lIns="93241" tIns="46622" rIns="93241" bIns="46622" numCol="1" anchor="t" anchorCtr="0" compatLnSpc="1">
            <a:prstTxWarp prst="textNoShape">
              <a:avLst/>
            </a:prstTxWarp>
          </a:bodyPr>
          <a:lstStyle>
            <a:lvl1pPr algn="r" defTabSz="933730">
              <a:spcBef>
                <a:spcPct val="0"/>
              </a:spcBef>
              <a:buFontTx/>
              <a:buNone/>
              <a:defRPr sz="1200">
                <a:solidFill>
                  <a:schemeClr val="tx1"/>
                </a:solidFill>
                <a:latin typeface="Arial" charset="0"/>
              </a:defRPr>
            </a:lvl1pPr>
          </a:lstStyle>
          <a:p>
            <a:endParaRPr lang="en-US" dirty="0"/>
          </a:p>
        </p:txBody>
      </p:sp>
      <p:sp>
        <p:nvSpPr>
          <p:cNvPr id="131076" name="Rectangle 4"/>
          <p:cNvSpPr>
            <a:spLocks noGrp="1" noChangeArrowheads="1"/>
          </p:cNvSpPr>
          <p:nvPr>
            <p:ph type="ftr" sz="quarter" idx="2"/>
          </p:nvPr>
        </p:nvSpPr>
        <p:spPr bwMode="auto">
          <a:xfrm>
            <a:off x="0" y="6672066"/>
            <a:ext cx="4033523" cy="351035"/>
          </a:xfrm>
          <a:prstGeom prst="rect">
            <a:avLst/>
          </a:prstGeom>
          <a:noFill/>
          <a:ln w="9525">
            <a:noFill/>
            <a:miter lim="800000"/>
            <a:headEnd/>
            <a:tailEnd/>
          </a:ln>
          <a:effectLst/>
        </p:spPr>
        <p:txBody>
          <a:bodyPr vert="horz" wrap="square" lIns="93241" tIns="46622" rIns="93241" bIns="46622" numCol="1" anchor="b" anchorCtr="0" compatLnSpc="1">
            <a:prstTxWarp prst="textNoShape">
              <a:avLst/>
            </a:prstTxWarp>
          </a:bodyPr>
          <a:lstStyle>
            <a:lvl1pPr defTabSz="933730">
              <a:spcBef>
                <a:spcPct val="0"/>
              </a:spcBef>
              <a:buFontTx/>
              <a:buNone/>
              <a:defRPr sz="1200">
                <a:solidFill>
                  <a:schemeClr val="tx1"/>
                </a:solidFill>
                <a:latin typeface="Arial" charset="0"/>
              </a:defRPr>
            </a:lvl1pPr>
          </a:lstStyle>
          <a:p>
            <a:endParaRPr lang="en-US" dirty="0"/>
          </a:p>
        </p:txBody>
      </p:sp>
      <p:sp>
        <p:nvSpPr>
          <p:cNvPr id="131077" name="Rectangle 5"/>
          <p:cNvSpPr>
            <a:spLocks noGrp="1" noChangeArrowheads="1"/>
          </p:cNvSpPr>
          <p:nvPr>
            <p:ph type="sldNum" sz="quarter" idx="3"/>
          </p:nvPr>
        </p:nvSpPr>
        <p:spPr bwMode="auto">
          <a:xfrm>
            <a:off x="5275577" y="6672066"/>
            <a:ext cx="4033523" cy="351035"/>
          </a:xfrm>
          <a:prstGeom prst="rect">
            <a:avLst/>
          </a:prstGeom>
          <a:noFill/>
          <a:ln w="9525">
            <a:noFill/>
            <a:miter lim="800000"/>
            <a:headEnd/>
            <a:tailEnd/>
          </a:ln>
          <a:effectLst/>
        </p:spPr>
        <p:txBody>
          <a:bodyPr vert="horz" wrap="square" lIns="93241" tIns="46622" rIns="93241" bIns="46622" numCol="1" anchor="b" anchorCtr="0" compatLnSpc="1">
            <a:prstTxWarp prst="textNoShape">
              <a:avLst/>
            </a:prstTxWarp>
          </a:bodyPr>
          <a:lstStyle>
            <a:lvl1pPr algn="r" defTabSz="933730">
              <a:spcBef>
                <a:spcPct val="0"/>
              </a:spcBef>
              <a:buFontTx/>
              <a:buNone/>
              <a:defRPr sz="1200">
                <a:solidFill>
                  <a:schemeClr val="tx1"/>
                </a:solidFill>
                <a:latin typeface="Arial" charset="0"/>
              </a:defRPr>
            </a:lvl1pPr>
          </a:lstStyle>
          <a:p>
            <a:fld id="{8C915625-634F-43A9-BFAE-F8FF18CA2E42}" type="slidenum">
              <a:rPr lang="en-US"/>
              <a:pPr/>
              <a:t>‹#›</a:t>
            </a:fld>
            <a:endParaRPr lang="en-US" dirty="0"/>
          </a:p>
        </p:txBody>
      </p:sp>
    </p:spTree>
    <p:extLst>
      <p:ext uri="{BB962C8B-B14F-4D97-AF65-F5344CB8AC3E}">
        <p14:creationId xmlns:p14="http://schemas.microsoft.com/office/powerpoint/2010/main" val="4217048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4033523" cy="351036"/>
          </a:xfrm>
          <a:prstGeom prst="rect">
            <a:avLst/>
          </a:prstGeom>
          <a:noFill/>
          <a:ln w="9525">
            <a:noFill/>
            <a:miter lim="800000"/>
            <a:headEnd/>
            <a:tailEnd/>
          </a:ln>
          <a:effectLst/>
        </p:spPr>
        <p:txBody>
          <a:bodyPr vert="horz" wrap="square" lIns="93241" tIns="46622" rIns="93241" bIns="46622" numCol="1" anchor="t" anchorCtr="0" compatLnSpc="1">
            <a:prstTxWarp prst="textNoShape">
              <a:avLst/>
            </a:prstTxWarp>
          </a:bodyPr>
          <a:lstStyle>
            <a:lvl1pPr defTabSz="933730">
              <a:spcBef>
                <a:spcPct val="0"/>
              </a:spcBef>
              <a:buFontTx/>
              <a:buNone/>
              <a:defRPr sz="1200">
                <a:solidFill>
                  <a:schemeClr val="tx1"/>
                </a:solidFill>
                <a:latin typeface="Arial" charset="0"/>
              </a:defRPr>
            </a:lvl1pPr>
          </a:lstStyle>
          <a:p>
            <a:endParaRPr lang="en-US" dirty="0"/>
          </a:p>
        </p:txBody>
      </p:sp>
      <p:sp>
        <p:nvSpPr>
          <p:cNvPr id="6147" name="Rectangle 3"/>
          <p:cNvSpPr>
            <a:spLocks noGrp="1" noChangeArrowheads="1"/>
          </p:cNvSpPr>
          <p:nvPr>
            <p:ph type="dt" idx="1"/>
          </p:nvPr>
        </p:nvSpPr>
        <p:spPr bwMode="auto">
          <a:xfrm>
            <a:off x="5273472" y="0"/>
            <a:ext cx="4033523" cy="351036"/>
          </a:xfrm>
          <a:prstGeom prst="rect">
            <a:avLst/>
          </a:prstGeom>
          <a:noFill/>
          <a:ln w="9525">
            <a:noFill/>
            <a:miter lim="800000"/>
            <a:headEnd/>
            <a:tailEnd/>
          </a:ln>
          <a:effectLst/>
        </p:spPr>
        <p:txBody>
          <a:bodyPr vert="horz" wrap="square" lIns="93241" tIns="46622" rIns="93241" bIns="46622" numCol="1" anchor="t" anchorCtr="0" compatLnSpc="1">
            <a:prstTxWarp prst="textNoShape">
              <a:avLst/>
            </a:prstTxWarp>
          </a:bodyPr>
          <a:lstStyle>
            <a:lvl1pPr algn="r" defTabSz="933730">
              <a:spcBef>
                <a:spcPct val="0"/>
              </a:spcBef>
              <a:buFontTx/>
              <a:buNone/>
              <a:defRPr sz="1200">
                <a:solidFill>
                  <a:schemeClr val="tx1"/>
                </a:solidFill>
                <a:latin typeface="Arial" charset="0"/>
              </a:defRPr>
            </a:lvl1pPr>
          </a:lstStyle>
          <a:p>
            <a:endParaRPr lang="en-US" dirty="0"/>
          </a:p>
        </p:txBody>
      </p:sp>
      <p:sp>
        <p:nvSpPr>
          <p:cNvPr id="6148" name="Rectangle 4"/>
          <p:cNvSpPr>
            <a:spLocks noGrp="1" noRot="1" noChangeAspect="1" noChangeArrowheads="1" noTextEdit="1"/>
          </p:cNvSpPr>
          <p:nvPr>
            <p:ph type="sldImg" idx="2"/>
          </p:nvPr>
        </p:nvSpPr>
        <p:spPr bwMode="auto">
          <a:xfrm>
            <a:off x="2320925" y="525463"/>
            <a:ext cx="4681538" cy="2633662"/>
          </a:xfrm>
          <a:prstGeom prst="rect">
            <a:avLst/>
          </a:prstGeom>
          <a:noFill/>
          <a:ln w="9525">
            <a:solidFill>
              <a:srgbClr val="000000"/>
            </a:solidFill>
            <a:miter lim="800000"/>
            <a:headEnd/>
            <a:tailEnd/>
          </a:ln>
          <a:effectLst/>
        </p:spPr>
      </p:sp>
      <p:sp>
        <p:nvSpPr>
          <p:cNvPr id="6149" name="Rectangle 5"/>
          <p:cNvSpPr>
            <a:spLocks noGrp="1" noChangeArrowheads="1"/>
          </p:cNvSpPr>
          <p:nvPr>
            <p:ph type="body" sz="quarter" idx="3"/>
          </p:nvPr>
        </p:nvSpPr>
        <p:spPr bwMode="auto">
          <a:xfrm>
            <a:off x="928385" y="3335434"/>
            <a:ext cx="7452333" cy="3161713"/>
          </a:xfrm>
          <a:prstGeom prst="rect">
            <a:avLst/>
          </a:prstGeom>
          <a:noFill/>
          <a:ln w="9525">
            <a:noFill/>
            <a:miter lim="800000"/>
            <a:headEnd/>
            <a:tailEnd/>
          </a:ln>
          <a:effectLst/>
        </p:spPr>
        <p:txBody>
          <a:bodyPr vert="horz" wrap="square" lIns="93241" tIns="46622" rIns="93241" bIns="46622"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50" name="Rectangle 6"/>
          <p:cNvSpPr>
            <a:spLocks noGrp="1" noChangeArrowheads="1"/>
          </p:cNvSpPr>
          <p:nvPr>
            <p:ph type="ftr" sz="quarter" idx="4"/>
          </p:nvPr>
        </p:nvSpPr>
        <p:spPr bwMode="auto">
          <a:xfrm>
            <a:off x="0" y="6670867"/>
            <a:ext cx="4033523" cy="351036"/>
          </a:xfrm>
          <a:prstGeom prst="rect">
            <a:avLst/>
          </a:prstGeom>
          <a:noFill/>
          <a:ln w="9525">
            <a:noFill/>
            <a:miter lim="800000"/>
            <a:headEnd/>
            <a:tailEnd/>
          </a:ln>
          <a:effectLst/>
        </p:spPr>
        <p:txBody>
          <a:bodyPr vert="horz" wrap="square" lIns="93241" tIns="46622" rIns="93241" bIns="46622" numCol="1" anchor="b" anchorCtr="0" compatLnSpc="1">
            <a:prstTxWarp prst="textNoShape">
              <a:avLst/>
            </a:prstTxWarp>
          </a:bodyPr>
          <a:lstStyle>
            <a:lvl1pPr defTabSz="933730">
              <a:spcBef>
                <a:spcPct val="0"/>
              </a:spcBef>
              <a:buFontTx/>
              <a:buNone/>
              <a:defRPr sz="1200">
                <a:solidFill>
                  <a:schemeClr val="tx1"/>
                </a:solidFill>
                <a:latin typeface="Arial" charset="0"/>
              </a:defRPr>
            </a:lvl1pPr>
          </a:lstStyle>
          <a:p>
            <a:endParaRPr lang="en-US" dirty="0"/>
          </a:p>
        </p:txBody>
      </p:sp>
      <p:sp>
        <p:nvSpPr>
          <p:cNvPr id="6151" name="Rectangle 7"/>
          <p:cNvSpPr>
            <a:spLocks noGrp="1" noChangeArrowheads="1"/>
          </p:cNvSpPr>
          <p:nvPr>
            <p:ph type="sldNum" sz="quarter" idx="5"/>
          </p:nvPr>
        </p:nvSpPr>
        <p:spPr bwMode="auto">
          <a:xfrm>
            <a:off x="5273472" y="6670867"/>
            <a:ext cx="4033523" cy="351036"/>
          </a:xfrm>
          <a:prstGeom prst="rect">
            <a:avLst/>
          </a:prstGeom>
          <a:noFill/>
          <a:ln w="9525">
            <a:noFill/>
            <a:miter lim="800000"/>
            <a:headEnd/>
            <a:tailEnd/>
          </a:ln>
          <a:effectLst/>
        </p:spPr>
        <p:txBody>
          <a:bodyPr vert="horz" wrap="square" lIns="93241" tIns="46622" rIns="93241" bIns="46622" numCol="1" anchor="b" anchorCtr="0" compatLnSpc="1">
            <a:prstTxWarp prst="textNoShape">
              <a:avLst/>
            </a:prstTxWarp>
          </a:bodyPr>
          <a:lstStyle>
            <a:lvl1pPr algn="r" defTabSz="933730">
              <a:spcBef>
                <a:spcPct val="0"/>
              </a:spcBef>
              <a:buFontTx/>
              <a:buNone/>
              <a:defRPr sz="1200">
                <a:solidFill>
                  <a:schemeClr val="tx1"/>
                </a:solidFill>
                <a:latin typeface="Arial" charset="0"/>
              </a:defRPr>
            </a:lvl1pPr>
          </a:lstStyle>
          <a:p>
            <a:fld id="{F6AACC46-C279-443F-B556-4A2B318B4903}" type="slidenum">
              <a:rPr lang="en-US"/>
              <a:pPr/>
              <a:t>‹#›</a:t>
            </a:fld>
            <a:endParaRPr lang="en-US" dirty="0"/>
          </a:p>
        </p:txBody>
      </p:sp>
    </p:spTree>
    <p:extLst>
      <p:ext uri="{BB962C8B-B14F-4D97-AF65-F5344CB8AC3E}">
        <p14:creationId xmlns:p14="http://schemas.microsoft.com/office/powerpoint/2010/main" val="298455310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AACC46-C279-443F-B556-4A2B318B4903}" type="slidenum">
              <a:rPr lang="en-US" smtClean="0"/>
              <a:pPr/>
              <a:t>3</a:t>
            </a:fld>
            <a:endParaRPr lang="en-US" dirty="0"/>
          </a:p>
        </p:txBody>
      </p:sp>
    </p:spTree>
    <p:extLst>
      <p:ext uri="{BB962C8B-B14F-4D97-AF65-F5344CB8AC3E}">
        <p14:creationId xmlns:p14="http://schemas.microsoft.com/office/powerpoint/2010/main" val="3177940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Contracting</a:t>
            </a:r>
            <a:endParaRPr lang="en-US" dirty="0"/>
          </a:p>
        </p:txBody>
      </p:sp>
      <p:sp>
        <p:nvSpPr>
          <p:cNvPr id="4" name="Slide Number Placeholder 3"/>
          <p:cNvSpPr>
            <a:spLocks noGrp="1"/>
          </p:cNvSpPr>
          <p:nvPr>
            <p:ph type="sldNum" sz="quarter" idx="10"/>
          </p:nvPr>
        </p:nvSpPr>
        <p:spPr/>
        <p:txBody>
          <a:bodyPr/>
          <a:lstStyle/>
          <a:p>
            <a:fld id="{F6AACC46-C279-443F-B556-4A2B318B4903}" type="slidenum">
              <a:rPr lang="en-US" smtClean="0"/>
              <a:pPr/>
              <a:t>5</a:t>
            </a:fld>
            <a:endParaRPr lang="en-US" dirty="0"/>
          </a:p>
        </p:txBody>
      </p:sp>
    </p:spTree>
    <p:extLst>
      <p:ext uri="{BB962C8B-B14F-4D97-AF65-F5344CB8AC3E}">
        <p14:creationId xmlns:p14="http://schemas.microsoft.com/office/powerpoint/2010/main" val="4046622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SMWB</a:t>
            </a:r>
            <a:endParaRPr lang="en-US" dirty="0"/>
          </a:p>
        </p:txBody>
      </p:sp>
      <p:sp>
        <p:nvSpPr>
          <p:cNvPr id="4" name="Slide Number Placeholder 3"/>
          <p:cNvSpPr>
            <a:spLocks noGrp="1"/>
          </p:cNvSpPr>
          <p:nvPr>
            <p:ph type="sldNum" sz="quarter" idx="10"/>
          </p:nvPr>
        </p:nvSpPr>
        <p:spPr/>
        <p:txBody>
          <a:bodyPr/>
          <a:lstStyle/>
          <a:p>
            <a:fld id="{F6AACC46-C279-443F-B556-4A2B318B4903}" type="slidenum">
              <a:rPr lang="en-US" smtClean="0"/>
              <a:pPr/>
              <a:t>7</a:t>
            </a:fld>
            <a:endParaRPr lang="en-US" dirty="0"/>
          </a:p>
        </p:txBody>
      </p:sp>
    </p:spTree>
    <p:extLst>
      <p:ext uri="{BB962C8B-B14F-4D97-AF65-F5344CB8AC3E}">
        <p14:creationId xmlns:p14="http://schemas.microsoft.com/office/powerpoint/2010/main" val="1637762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AACC46-C279-443F-B556-4A2B318B4903}" type="slidenum">
              <a:rPr lang="en-US" smtClean="0"/>
              <a:pPr/>
              <a:t>9</a:t>
            </a:fld>
            <a:endParaRPr lang="en-US" dirty="0"/>
          </a:p>
        </p:txBody>
      </p:sp>
    </p:spTree>
    <p:extLst>
      <p:ext uri="{BB962C8B-B14F-4D97-AF65-F5344CB8AC3E}">
        <p14:creationId xmlns:p14="http://schemas.microsoft.com/office/powerpoint/2010/main" val="1363631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AACC46-C279-443F-B556-4A2B318B4903}" type="slidenum">
              <a:rPr lang="en-US" smtClean="0"/>
              <a:pPr/>
              <a:t>27</a:t>
            </a:fld>
            <a:endParaRPr lang="en-US" dirty="0"/>
          </a:p>
        </p:txBody>
      </p:sp>
    </p:spTree>
    <p:extLst>
      <p:ext uri="{BB962C8B-B14F-4D97-AF65-F5344CB8AC3E}">
        <p14:creationId xmlns:p14="http://schemas.microsoft.com/office/powerpoint/2010/main" val="4199148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AACC46-C279-443F-B556-4A2B318B4903}" type="slidenum">
              <a:rPr lang="en-US" smtClean="0"/>
              <a:pPr/>
              <a:t>31</a:t>
            </a:fld>
            <a:endParaRPr lang="en-US" dirty="0"/>
          </a:p>
        </p:txBody>
      </p:sp>
    </p:spTree>
    <p:extLst>
      <p:ext uri="{BB962C8B-B14F-4D97-AF65-F5344CB8AC3E}">
        <p14:creationId xmlns:p14="http://schemas.microsoft.com/office/powerpoint/2010/main" val="3358086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Box 19"/>
          <p:cNvSpPr txBox="1">
            <a:spLocks noChangeArrowheads="1"/>
          </p:cNvSpPr>
          <p:nvPr userDrawn="1"/>
        </p:nvSpPr>
        <p:spPr bwMode="auto">
          <a:xfrm>
            <a:off x="452510" y="1513251"/>
            <a:ext cx="5910159" cy="3933384"/>
          </a:xfrm>
          <a:prstGeom prst="rect">
            <a:avLst/>
          </a:prstGeom>
          <a:noFill/>
          <a:ln w="28575" algn="ctr">
            <a:noFill/>
            <a:miter lim="800000"/>
            <a:headEnd/>
            <a:tailEnd/>
          </a:ln>
          <a:effectLst/>
        </p:spPr>
        <p:txBody>
          <a:bodyPr wrap="square">
            <a:spAutoFit/>
          </a:bodyPr>
          <a:lstStyle/>
          <a:p>
            <a:pPr marL="342900" indent="-342900" algn="l">
              <a:lnSpc>
                <a:spcPct val="70000"/>
              </a:lnSpc>
              <a:spcBef>
                <a:spcPct val="50000"/>
              </a:spcBef>
              <a:buFontTx/>
              <a:buNone/>
            </a:pPr>
            <a:r>
              <a:rPr lang="en-US" sz="2400" b="0" dirty="0" smtClean="0">
                <a:solidFill>
                  <a:schemeClr val="bg1"/>
                </a:solidFill>
                <a:latin typeface="Gill Sans MT" panose="020B0502020104020203" pitchFamily="34" charset="0"/>
              </a:rPr>
              <a:t>Rachel Hoffmeyer, P.E.</a:t>
            </a:r>
            <a:endParaRPr lang="en-US" sz="2400" b="0" dirty="0">
              <a:solidFill>
                <a:schemeClr val="bg1"/>
              </a:solidFill>
              <a:latin typeface="Gill Sans MT" panose="020B0502020104020203" pitchFamily="34" charset="0"/>
            </a:endParaRPr>
          </a:p>
          <a:p>
            <a:pPr marL="342900" indent="-342900" algn="l">
              <a:lnSpc>
                <a:spcPct val="70000"/>
              </a:lnSpc>
              <a:spcBef>
                <a:spcPct val="50000"/>
              </a:spcBef>
              <a:buFontTx/>
              <a:buNone/>
            </a:pPr>
            <a:r>
              <a:rPr lang="en-US" sz="1800" dirty="0" smtClean="0">
                <a:solidFill>
                  <a:schemeClr val="accent5">
                    <a:lumMod val="40000"/>
                    <a:lumOff val="60000"/>
                  </a:schemeClr>
                </a:solidFill>
                <a:latin typeface="Gill Sans MT" panose="020B0502020104020203" pitchFamily="34" charset="0"/>
              </a:rPr>
              <a:t>Pipelines</a:t>
            </a:r>
          </a:p>
          <a:p>
            <a:pPr marL="342900" indent="-342900" algn="l">
              <a:lnSpc>
                <a:spcPct val="70000"/>
              </a:lnSpc>
              <a:spcBef>
                <a:spcPct val="50000"/>
              </a:spcBef>
              <a:buFontTx/>
              <a:buNone/>
            </a:pPr>
            <a:r>
              <a:rPr lang="en-US" sz="2400" b="0" dirty="0" err="1" smtClean="0">
                <a:solidFill>
                  <a:schemeClr val="bg1"/>
                </a:solidFill>
                <a:latin typeface="Gill Sans MT" panose="020B0502020104020203" pitchFamily="34" charset="0"/>
              </a:rPr>
              <a:t>M.</a:t>
            </a:r>
            <a:r>
              <a:rPr lang="en-US" sz="2400" b="0" baseline="0" dirty="0" err="1" smtClean="0">
                <a:solidFill>
                  <a:schemeClr val="bg1"/>
                </a:solidFill>
                <a:latin typeface="Gill Sans MT" panose="020B0502020104020203" pitchFamily="34" charset="0"/>
              </a:rPr>
              <a:t>Antonio</a:t>
            </a:r>
            <a:r>
              <a:rPr lang="en-US" sz="2400" b="0" baseline="0" dirty="0" smtClean="0">
                <a:solidFill>
                  <a:schemeClr val="bg1"/>
                </a:solidFill>
                <a:latin typeface="Gill Sans MT" panose="020B0502020104020203" pitchFamily="34" charset="0"/>
              </a:rPr>
              <a:t> Leyva, P.E.</a:t>
            </a:r>
            <a:endParaRPr lang="en-US" sz="2400" b="0" dirty="0" smtClean="0">
              <a:solidFill>
                <a:schemeClr val="bg1"/>
              </a:solidFill>
              <a:latin typeface="Gill Sans MT" panose="020B0502020104020203" pitchFamily="34" charset="0"/>
            </a:endParaRPr>
          </a:p>
          <a:p>
            <a:pPr marL="342900" indent="-342900" algn="l">
              <a:lnSpc>
                <a:spcPct val="70000"/>
              </a:lnSpc>
              <a:spcBef>
                <a:spcPct val="50000"/>
              </a:spcBef>
              <a:buFontTx/>
              <a:buNone/>
            </a:pPr>
            <a:r>
              <a:rPr lang="en-US" sz="1800" dirty="0" smtClean="0">
                <a:solidFill>
                  <a:schemeClr val="accent5">
                    <a:lumMod val="40000"/>
                    <a:lumOff val="60000"/>
                  </a:schemeClr>
                </a:solidFill>
                <a:latin typeface="Gill Sans MT" panose="020B0502020104020203" pitchFamily="34" charset="0"/>
              </a:rPr>
              <a:t>Manager - Engineering</a:t>
            </a:r>
          </a:p>
          <a:p>
            <a:pPr marL="342900" indent="-342900" algn="l">
              <a:lnSpc>
                <a:spcPct val="70000"/>
              </a:lnSpc>
              <a:spcBef>
                <a:spcPct val="50000"/>
              </a:spcBef>
              <a:buFontTx/>
              <a:buNone/>
            </a:pPr>
            <a:endParaRPr lang="en-US" sz="200" dirty="0">
              <a:solidFill>
                <a:schemeClr val="accent5">
                  <a:lumMod val="40000"/>
                  <a:lumOff val="60000"/>
                </a:schemeClr>
              </a:solidFill>
              <a:latin typeface="Gill Sans MT" panose="020B0502020104020203" pitchFamily="34" charset="0"/>
            </a:endParaRPr>
          </a:p>
          <a:p>
            <a:pPr marL="342900" indent="-342900" algn="l">
              <a:lnSpc>
                <a:spcPct val="70000"/>
              </a:lnSpc>
              <a:spcBef>
                <a:spcPct val="50000"/>
              </a:spcBef>
              <a:buFontTx/>
              <a:buNone/>
            </a:pPr>
            <a:endParaRPr lang="en-US" sz="200" dirty="0">
              <a:solidFill>
                <a:schemeClr val="accent5">
                  <a:lumMod val="40000"/>
                  <a:lumOff val="60000"/>
                </a:schemeClr>
              </a:solidFill>
              <a:latin typeface="Gill Sans MT" panose="020B0502020104020203" pitchFamily="34" charset="0"/>
            </a:endParaRPr>
          </a:p>
          <a:p>
            <a:pPr marL="342900" indent="-342900" algn="l">
              <a:lnSpc>
                <a:spcPct val="70000"/>
              </a:lnSpc>
              <a:spcBef>
                <a:spcPct val="50000"/>
              </a:spcBef>
              <a:buFontTx/>
              <a:buNone/>
            </a:pPr>
            <a:r>
              <a:rPr lang="en-US" sz="2400" b="0" dirty="0">
                <a:solidFill>
                  <a:schemeClr val="bg1"/>
                </a:solidFill>
                <a:latin typeface="Gill Sans MT" panose="020B0502020104020203" pitchFamily="34" charset="0"/>
              </a:rPr>
              <a:t>Janie Powell</a:t>
            </a:r>
          </a:p>
          <a:p>
            <a:pPr marL="342900" indent="-342900" algn="l">
              <a:lnSpc>
                <a:spcPct val="70000"/>
              </a:lnSpc>
              <a:spcBef>
                <a:spcPct val="50000"/>
              </a:spcBef>
              <a:buFontTx/>
              <a:buNone/>
            </a:pPr>
            <a:r>
              <a:rPr lang="en-US" sz="1800" dirty="0">
                <a:solidFill>
                  <a:schemeClr val="accent5">
                    <a:lumMod val="40000"/>
                    <a:lumOff val="60000"/>
                  </a:schemeClr>
                </a:solidFill>
                <a:latin typeface="Gill Sans MT" panose="020B0502020104020203" pitchFamily="34" charset="0"/>
              </a:rPr>
              <a:t>Contract Administrator</a:t>
            </a:r>
          </a:p>
          <a:p>
            <a:pPr marL="342900" indent="-342900" algn="l">
              <a:lnSpc>
                <a:spcPct val="70000"/>
              </a:lnSpc>
              <a:spcBef>
                <a:spcPct val="50000"/>
              </a:spcBef>
              <a:buFontTx/>
              <a:buNone/>
            </a:pPr>
            <a:endParaRPr lang="en-US" sz="200" dirty="0">
              <a:solidFill>
                <a:schemeClr val="accent5">
                  <a:lumMod val="40000"/>
                  <a:lumOff val="60000"/>
                </a:schemeClr>
              </a:solidFill>
              <a:latin typeface="Gill Sans MT" panose="020B0502020104020203" pitchFamily="34" charset="0"/>
            </a:endParaRPr>
          </a:p>
          <a:p>
            <a:pPr marL="342900" indent="-342900" algn="l">
              <a:lnSpc>
                <a:spcPct val="70000"/>
              </a:lnSpc>
              <a:spcBef>
                <a:spcPct val="50000"/>
              </a:spcBef>
              <a:buFontTx/>
              <a:buNone/>
            </a:pPr>
            <a:endParaRPr lang="en-US" sz="200" dirty="0">
              <a:solidFill>
                <a:schemeClr val="accent5">
                  <a:lumMod val="40000"/>
                  <a:lumOff val="60000"/>
                </a:schemeClr>
              </a:solidFill>
              <a:latin typeface="Gill Sans MT" panose="020B0502020104020203" pitchFamily="34" charset="0"/>
            </a:endParaRPr>
          </a:p>
          <a:p>
            <a:pPr marL="342900" marR="0" lvl="0" indent="-342900" algn="l" defTabSz="914400" rtl="0" eaLnBrk="1" fontAlgn="base" latinLnBrk="0" hangingPunct="1">
              <a:lnSpc>
                <a:spcPct val="70000"/>
              </a:lnSpc>
              <a:spcBef>
                <a:spcPct val="5000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Marisol </a:t>
            </a:r>
            <a:r>
              <a:rPr kumimoji="0" lang="en-US" sz="2400" b="0" i="0" u="none" strike="noStrike" kern="1200" cap="none" spc="0" normalizeH="0" baseline="0" noProof="0" dirty="0" smtClean="0">
                <a:ln>
                  <a:noFill/>
                </a:ln>
                <a:solidFill>
                  <a:prstClr val="white"/>
                </a:solidFill>
                <a:effectLst/>
                <a:uLnTx/>
                <a:uFillTx/>
                <a:latin typeface="Gill Sans MT" panose="020B0502020104020203" pitchFamily="34" charset="0"/>
                <a:ea typeface="+mn-ea"/>
                <a:cs typeface="+mn-cs"/>
              </a:rPr>
              <a:t>V. Robles</a:t>
            </a:r>
            <a:endParaRPr kumimoji="0" lang="en-US" sz="2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a:p>
            <a:pPr marL="342900" marR="0" lvl="0" indent="-342900" algn="l" defTabSz="914400" rtl="0" eaLnBrk="1" fontAlgn="base" latinLnBrk="0" hangingPunct="1">
              <a:lnSpc>
                <a:spcPct val="7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4BACC6">
                    <a:lumMod val="40000"/>
                    <a:lumOff val="60000"/>
                  </a:srgbClr>
                </a:solidFill>
                <a:effectLst/>
                <a:uLnTx/>
                <a:uFillTx/>
                <a:latin typeface="Gill Sans MT" panose="020B0502020104020203" pitchFamily="34" charset="0"/>
                <a:ea typeface="+mn-ea"/>
                <a:cs typeface="+mn-cs"/>
              </a:rPr>
              <a:t>SMWVB Program </a:t>
            </a:r>
            <a:r>
              <a:rPr kumimoji="0" lang="en-US" sz="1800" b="0" i="0" u="none" strike="noStrike" kern="1200" cap="none" spc="0" normalizeH="0" baseline="0" noProof="0" dirty="0" smtClean="0">
                <a:ln>
                  <a:noFill/>
                </a:ln>
                <a:solidFill>
                  <a:srgbClr val="4BACC6">
                    <a:lumMod val="40000"/>
                    <a:lumOff val="60000"/>
                  </a:srgbClr>
                </a:solidFill>
                <a:effectLst/>
                <a:uLnTx/>
                <a:uFillTx/>
                <a:latin typeface="Gill Sans MT" panose="020B0502020104020203" pitchFamily="34" charset="0"/>
                <a:ea typeface="+mn-ea"/>
                <a:cs typeface="+mn-cs"/>
              </a:rPr>
              <a:t>Manager</a:t>
            </a:r>
          </a:p>
          <a:p>
            <a:pPr marL="342900" marR="0" lvl="0" indent="-342900" algn="l" defTabSz="914400" rtl="0" eaLnBrk="1" fontAlgn="base" latinLnBrk="0" hangingPunct="1">
              <a:lnSpc>
                <a:spcPct val="70000"/>
              </a:lnSpc>
              <a:spcBef>
                <a:spcPct val="50000"/>
              </a:spcBef>
              <a:spcAft>
                <a:spcPct val="0"/>
              </a:spcAft>
              <a:buClrTx/>
              <a:buSzTx/>
              <a:buFontTx/>
              <a:buNone/>
              <a:tabLst/>
              <a:defRPr/>
            </a:pPr>
            <a:r>
              <a:rPr kumimoji="0" lang="en-US" sz="2400" b="0" i="0" u="none" strike="noStrike" kern="1200" cap="none" spc="0" normalizeH="0" baseline="0" noProof="0" dirty="0" smtClean="0">
                <a:ln>
                  <a:noFill/>
                </a:ln>
                <a:solidFill>
                  <a:prstClr val="white"/>
                </a:solidFill>
                <a:effectLst/>
                <a:uLnTx/>
                <a:uFillTx/>
                <a:latin typeface="Gill Sans MT" panose="020B0502020104020203" pitchFamily="34" charset="0"/>
                <a:ea typeface="+mn-ea"/>
                <a:cs typeface="+mn-cs"/>
              </a:rPr>
              <a:t>Javier Garcia, P.E.</a:t>
            </a:r>
          </a:p>
          <a:p>
            <a:pPr marL="342900" marR="0" lvl="0" indent="-342900" algn="l" defTabSz="914400" rtl="0" eaLnBrk="1" fontAlgn="base" latinLnBrk="0" hangingPunct="1">
              <a:lnSpc>
                <a:spcPct val="70000"/>
              </a:lnSpc>
              <a:spcBef>
                <a:spcPct val="50000"/>
              </a:spcBef>
              <a:spcAft>
                <a:spcPct val="0"/>
              </a:spcAft>
              <a:buClrTx/>
              <a:buSzTx/>
              <a:buFontTx/>
              <a:buNone/>
              <a:tabLst/>
              <a:defRPr/>
            </a:pPr>
            <a:r>
              <a:rPr kumimoji="0" lang="en-US" sz="1600" b="0" i="0" u="none" strike="noStrike" kern="1200" cap="none" spc="0" normalizeH="0" baseline="0" noProof="0" dirty="0" smtClean="0">
                <a:ln>
                  <a:noFill/>
                </a:ln>
                <a:solidFill>
                  <a:srgbClr val="4BACC6">
                    <a:lumMod val="40000"/>
                    <a:lumOff val="60000"/>
                  </a:srgbClr>
                </a:solidFill>
                <a:effectLst/>
                <a:uLnTx/>
                <a:uFillTx/>
                <a:latin typeface="Gill Sans MT" panose="020B0502020104020203" pitchFamily="34" charset="0"/>
                <a:ea typeface="+mn-ea"/>
                <a:cs typeface="+mn-cs"/>
              </a:rPr>
              <a:t>Project Engineer of Record – Garcia Infrastructure Consultants, LLC</a:t>
            </a:r>
            <a:endParaRPr kumimoji="0" lang="en-US" sz="1600" b="0" i="0" u="none" strike="noStrike" kern="1200" cap="none" spc="0" normalizeH="0" baseline="0" noProof="0" dirty="0" smtClean="0">
              <a:ln>
                <a:noFill/>
              </a:ln>
              <a:solidFill>
                <a:prstClr val="white"/>
              </a:solidFill>
              <a:effectLst/>
              <a:uLnTx/>
              <a:uFillTx/>
              <a:latin typeface="Gill Sans MT" panose="020B0502020104020203" pitchFamily="34" charset="0"/>
              <a:ea typeface="+mn-ea"/>
              <a:cs typeface="+mn-cs"/>
            </a:endParaRPr>
          </a:p>
        </p:txBody>
      </p:sp>
      <p:sp>
        <p:nvSpPr>
          <p:cNvPr id="4" name="Title Placeholder 1"/>
          <p:cNvSpPr txBox="1">
            <a:spLocks/>
          </p:cNvSpPr>
          <p:nvPr userDrawn="1"/>
        </p:nvSpPr>
        <p:spPr>
          <a:xfrm>
            <a:off x="452510" y="1"/>
            <a:ext cx="11286068" cy="1692773"/>
          </a:xfrm>
          <a:prstGeom prst="rect">
            <a:avLst/>
          </a:prstGeom>
        </p:spPr>
        <p:txBody>
          <a:bodyPr vert="horz" lIns="91440" tIns="45720" rIns="91440" bIns="45720" rtlCol="0" anchor="ctr" anchorCtr="0">
            <a:noAutofit/>
          </a:bodyPr>
          <a:lstStyle>
            <a:lvl1pPr>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outerShdw blurRad="50800" dist="38100" dir="2700000" algn="tl" rotWithShape="0">
                    <a:prstClr val="black">
                      <a:alpha val="40000"/>
                    </a:prstClr>
                  </a:outerShdw>
                </a:effectLst>
                <a:uLnTx/>
                <a:uFillTx/>
                <a:latin typeface="Gill Sans MT" panose="020B0502020104020203" pitchFamily="34" charset="0"/>
                <a:ea typeface="+mj-ea"/>
                <a:cs typeface="+mj-cs"/>
              </a:rPr>
              <a:t>Multiple </a:t>
            </a:r>
            <a:r>
              <a:rPr kumimoji="0" lang="en-US" sz="4400" b="0" i="0" u="none" strike="noStrike" kern="1200" cap="none" spc="0" normalizeH="0" baseline="0" noProof="0" dirty="0" err="1" smtClean="0">
                <a:ln>
                  <a:noFill/>
                </a:ln>
                <a:solidFill>
                  <a:schemeClr val="bg1"/>
                </a:solidFill>
                <a:effectLst>
                  <a:outerShdw blurRad="50800" dist="38100" dir="2700000" algn="tl" rotWithShape="0">
                    <a:prstClr val="black">
                      <a:alpha val="40000"/>
                    </a:prstClr>
                  </a:outerShdw>
                </a:effectLst>
                <a:uLnTx/>
                <a:uFillTx/>
                <a:latin typeface="Gill Sans MT" panose="020B0502020104020203" pitchFamily="34" charset="0"/>
                <a:ea typeface="+mj-ea"/>
                <a:cs typeface="+mj-cs"/>
              </a:rPr>
              <a:t>Sewershed</a:t>
            </a:r>
            <a:r>
              <a:rPr kumimoji="0" lang="en-US" sz="4400" b="0" i="0" u="none" strike="noStrike" kern="1200" cap="none" spc="0" normalizeH="0" baseline="0" noProof="0" dirty="0" smtClean="0">
                <a:ln>
                  <a:noFill/>
                </a:ln>
                <a:solidFill>
                  <a:schemeClr val="bg1"/>
                </a:solidFill>
                <a:effectLst>
                  <a:outerShdw blurRad="50800" dist="38100" dir="2700000" algn="tl" rotWithShape="0">
                    <a:prstClr val="black">
                      <a:alpha val="40000"/>
                    </a:prstClr>
                  </a:outerShdw>
                </a:effectLst>
                <a:uLnTx/>
                <a:uFillTx/>
                <a:latin typeface="Gill Sans MT" panose="020B0502020104020203" pitchFamily="34" charset="0"/>
                <a:ea typeface="+mj-ea"/>
                <a:cs typeface="+mj-cs"/>
              </a:rPr>
              <a:t> Package 14 - CIPP</a:t>
            </a:r>
            <a:endParaRPr kumimoji="0" lang="en-US" sz="4400" b="0" i="0"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Gill Sans MT" panose="020B0502020104020203" pitchFamily="34" charset="0"/>
              <a:ea typeface="+mj-ea"/>
              <a:cs typeface="+mj-cs"/>
            </a:endParaRPr>
          </a:p>
        </p:txBody>
      </p:sp>
      <p:sp>
        <p:nvSpPr>
          <p:cNvPr id="8" name="Text Box 19"/>
          <p:cNvSpPr txBox="1">
            <a:spLocks noChangeArrowheads="1"/>
          </p:cNvSpPr>
          <p:nvPr userDrawn="1"/>
        </p:nvSpPr>
        <p:spPr bwMode="auto">
          <a:xfrm>
            <a:off x="7138036" y="5741103"/>
            <a:ext cx="5229225" cy="743602"/>
          </a:xfrm>
          <a:prstGeom prst="rect">
            <a:avLst/>
          </a:prstGeom>
          <a:noFill/>
          <a:ln w="28575" algn="ctr">
            <a:noFill/>
            <a:miter lim="800000"/>
            <a:headEnd/>
            <a:tailEnd/>
          </a:ln>
          <a:effectLst/>
        </p:spPr>
        <p:txBody>
          <a:bodyPr wrap="square">
            <a:spAutoFit/>
          </a:bodyPr>
          <a:lstStyle/>
          <a:p>
            <a:pPr marL="342900" indent="-342900" algn="ctr">
              <a:lnSpc>
                <a:spcPct val="70000"/>
              </a:lnSpc>
              <a:spcBef>
                <a:spcPct val="50000"/>
              </a:spcBef>
              <a:buFontTx/>
              <a:buNone/>
            </a:pPr>
            <a:r>
              <a:rPr lang="en-US" sz="2200" b="0" i="0" dirty="0">
                <a:solidFill>
                  <a:schemeClr val="accent5">
                    <a:lumMod val="40000"/>
                    <a:lumOff val="60000"/>
                  </a:schemeClr>
                </a:solidFill>
                <a:latin typeface="Gill Sans MT" panose="020B0502020104020203" pitchFamily="34" charset="0"/>
              </a:rPr>
              <a:t>Non-Mandatory WebEx Pre-Bid Meeting</a:t>
            </a:r>
          </a:p>
          <a:p>
            <a:pPr marL="342900" marR="0" lvl="0" indent="-342900" algn="ctr" defTabSz="914400" rtl="0" eaLnBrk="1" fontAlgn="base" latinLnBrk="0" hangingPunct="1">
              <a:lnSpc>
                <a:spcPct val="70000"/>
              </a:lnSpc>
              <a:spcBef>
                <a:spcPct val="50000"/>
              </a:spcBef>
              <a:spcAft>
                <a:spcPct val="0"/>
              </a:spcAft>
              <a:buClrTx/>
              <a:buSzTx/>
              <a:buFontTx/>
              <a:buNone/>
              <a:tabLst/>
              <a:defRPr/>
            </a:pPr>
            <a:r>
              <a:rPr lang="en-US" sz="2200" b="0" i="0" noProof="0" dirty="0" smtClean="0">
                <a:solidFill>
                  <a:schemeClr val="accent5">
                    <a:lumMod val="40000"/>
                    <a:lumOff val="60000"/>
                  </a:schemeClr>
                </a:solidFill>
                <a:latin typeface="Gill Sans MT" panose="020B0502020104020203" pitchFamily="34" charset="0"/>
              </a:rPr>
              <a:t>Thursday</a:t>
            </a:r>
            <a:r>
              <a:rPr lang="en-US" sz="2200" b="0" i="0" baseline="0" noProof="0" dirty="0" smtClean="0">
                <a:solidFill>
                  <a:schemeClr val="accent5">
                    <a:lumMod val="40000"/>
                    <a:lumOff val="60000"/>
                  </a:schemeClr>
                </a:solidFill>
                <a:latin typeface="Gill Sans MT" panose="020B0502020104020203" pitchFamily="34" charset="0"/>
              </a:rPr>
              <a:t>,  October 15, 2020</a:t>
            </a:r>
            <a:endParaRPr lang="en-US" sz="2200" b="0" i="0" noProof="0" dirty="0">
              <a:solidFill>
                <a:schemeClr val="accent5">
                  <a:lumMod val="40000"/>
                  <a:lumOff val="60000"/>
                </a:schemeClr>
              </a:solidFill>
              <a:latin typeface="Gill Sans MT" panose="020B0502020104020203" pitchFamily="34" charset="0"/>
            </a:endParaRPr>
          </a:p>
        </p:txBody>
      </p:sp>
    </p:spTree>
    <p:extLst>
      <p:ext uri="{BB962C8B-B14F-4D97-AF65-F5344CB8AC3E}">
        <p14:creationId xmlns:p14="http://schemas.microsoft.com/office/powerpoint/2010/main" val="376079835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73050"/>
            <a:ext cx="4011084" cy="1162050"/>
          </a:xfrm>
          <a:prstGeom prst="rect">
            <a:avLst/>
          </a:prstGeom>
        </p:spPr>
        <p:txBody>
          <a:bodyPr anchor="b"/>
          <a:lstStyle>
            <a:lvl1pPr algn="l">
              <a:defRPr sz="2000" b="0">
                <a:solidFill>
                  <a:schemeClr val="bg1">
                    <a:lumMod val="50000"/>
                  </a:schemeClr>
                </a:solidFill>
                <a:latin typeface="Gill Sans MT" panose="020B0502020104020203" pitchFamily="34" charset="0"/>
              </a:defRPr>
            </a:lvl1pPr>
          </a:lstStyle>
          <a:p>
            <a:r>
              <a:rPr lang="en-US" dirty="0"/>
              <a:t>Click to Edit Page Title</a:t>
            </a:r>
          </a:p>
        </p:txBody>
      </p:sp>
      <p:sp>
        <p:nvSpPr>
          <p:cNvPr id="3" name="Content Placeholder 2"/>
          <p:cNvSpPr>
            <a:spLocks noGrp="1"/>
          </p:cNvSpPr>
          <p:nvPr>
            <p:ph idx="1"/>
          </p:nvPr>
        </p:nvSpPr>
        <p:spPr>
          <a:xfrm>
            <a:off x="4766733" y="273051"/>
            <a:ext cx="6815667" cy="5681183"/>
          </a:xfrm>
          <a:prstGeom prst="rect">
            <a:avLst/>
          </a:prstGeom>
        </p:spPr>
        <p:txBody>
          <a:bodyPr/>
          <a:lstStyle>
            <a:lvl1pPr>
              <a:defRPr sz="3200">
                <a:solidFill>
                  <a:schemeClr val="tx1">
                    <a:lumMod val="65000"/>
                    <a:lumOff val="35000"/>
                  </a:schemeClr>
                </a:solidFill>
                <a:latin typeface="Gill Sans MT" panose="020B0502020104020203" pitchFamily="34" charset="0"/>
              </a:defRPr>
            </a:lvl1pPr>
            <a:lvl2pPr>
              <a:defRPr sz="2800">
                <a:solidFill>
                  <a:schemeClr val="tx1">
                    <a:lumMod val="65000"/>
                    <a:lumOff val="35000"/>
                  </a:schemeClr>
                </a:solidFill>
                <a:latin typeface="Gill Sans MT" panose="020B0502020104020203" pitchFamily="34" charset="0"/>
              </a:defRPr>
            </a:lvl2pPr>
            <a:lvl3pPr>
              <a:defRPr sz="2400">
                <a:solidFill>
                  <a:schemeClr val="tx1">
                    <a:lumMod val="65000"/>
                    <a:lumOff val="35000"/>
                  </a:schemeClr>
                </a:solidFill>
                <a:latin typeface="Gill Sans MT" panose="020B0502020104020203" pitchFamily="34" charset="0"/>
              </a:defRPr>
            </a:lvl3pPr>
            <a:lvl4pPr>
              <a:defRPr sz="2000">
                <a:solidFill>
                  <a:schemeClr val="tx1">
                    <a:lumMod val="65000"/>
                    <a:lumOff val="35000"/>
                  </a:schemeClr>
                </a:solidFill>
                <a:latin typeface="Gill Sans MT" panose="020B0502020104020203" pitchFamily="34" charset="0"/>
              </a:defRPr>
            </a:lvl4pPr>
            <a:lvl5pPr>
              <a:defRPr sz="2000">
                <a:solidFill>
                  <a:schemeClr val="tx1">
                    <a:lumMod val="65000"/>
                    <a:lumOff val="35000"/>
                  </a:schemeClr>
                </a:solidFill>
                <a:latin typeface="Gill Sans MT" panose="020B0502020104020203" pitchFamily="34" charset="0"/>
              </a:defRPr>
            </a:lvl5pPr>
            <a:lvl6pPr>
              <a:defRPr sz="2000"/>
            </a:lvl6pPr>
            <a:lvl7pPr>
              <a:defRPr sz="2000"/>
            </a:lvl7pPr>
            <a:lvl8pPr>
              <a:defRPr sz="2000"/>
            </a:lvl8pPr>
            <a:lvl9pPr>
              <a:defRPr sz="2000"/>
            </a:lvl9p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512044"/>
          </a:xfrm>
          <a:prstGeom prst="rect">
            <a:avLst/>
          </a:prstGeom>
        </p:spPr>
        <p:txBody>
          <a:bodyPr/>
          <a:lstStyle>
            <a:lvl1pPr marL="0" indent="0">
              <a:buNone/>
              <a:defRPr sz="1400">
                <a:solidFill>
                  <a:schemeClr val="tx1">
                    <a:lumMod val="65000"/>
                    <a:lumOff val="35000"/>
                  </a:schemeClr>
                </a:solidFill>
                <a:latin typeface="Gill Sans MT" panose="020B0502020104020203"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0"/>
            <a:ext cx="7315200" cy="566738"/>
          </a:xfrm>
          <a:prstGeom prst="rect">
            <a:avLst/>
          </a:prstGeom>
        </p:spPr>
        <p:txBody>
          <a:bodyPr anchor="b"/>
          <a:lstStyle>
            <a:lvl1pPr algn="l">
              <a:defRPr sz="2000" b="0">
                <a:solidFill>
                  <a:schemeClr val="bg1">
                    <a:lumMod val="50000"/>
                  </a:schemeClr>
                </a:solidFill>
                <a:latin typeface="Gill Sans MT" panose="020B0502020104020203" pitchFamily="34" charset="0"/>
              </a:defRPr>
            </a:lvl1pPr>
          </a:lstStyle>
          <a:p>
            <a:r>
              <a:rPr lang="en-US" dirty="0"/>
              <a:t>Click to Edit Page Title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atin typeface="Calibri"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9"/>
            <a:ext cx="7315200" cy="565629"/>
          </a:xfrm>
          <a:prstGeom prst="rect">
            <a:avLst/>
          </a:prstGeom>
        </p:spPr>
        <p:txBody>
          <a:bodyPr/>
          <a:lstStyle>
            <a:lvl1pPr marL="0" indent="0">
              <a:buNone/>
              <a:defRPr sz="1400">
                <a:solidFill>
                  <a:schemeClr val="tx1">
                    <a:lumMod val="65000"/>
                    <a:lumOff val="35000"/>
                  </a:schemeClr>
                </a:solidFill>
                <a:latin typeface="Gill Sans MT" panose="020B0502020104020203"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99" y="274638"/>
            <a:ext cx="11389896" cy="675389"/>
          </a:xfrm>
          <a:prstGeom prst="rect">
            <a:avLst/>
          </a:prstGeom>
        </p:spPr>
        <p:txBody>
          <a:bodyPr/>
          <a:lstStyle>
            <a:lvl1pPr>
              <a:defRPr b="0">
                <a:solidFill>
                  <a:schemeClr val="bg1">
                    <a:lumMod val="50000"/>
                  </a:schemeClr>
                </a:solidFill>
                <a:latin typeface="Gill Sans MT" panose="020B0502020104020203" pitchFamily="34" charset="0"/>
              </a:defRPr>
            </a:lvl1pPr>
          </a:lstStyle>
          <a:p>
            <a:r>
              <a:rPr lang="en-US" dirty="0"/>
              <a:t>Click to Edit Page Title</a:t>
            </a:r>
          </a:p>
        </p:txBody>
      </p:sp>
      <p:sp>
        <p:nvSpPr>
          <p:cNvPr id="3" name="Content Placeholder 2"/>
          <p:cNvSpPr>
            <a:spLocks noGrp="1"/>
          </p:cNvSpPr>
          <p:nvPr>
            <p:ph idx="1"/>
          </p:nvPr>
        </p:nvSpPr>
        <p:spPr>
          <a:xfrm>
            <a:off x="609600" y="950027"/>
            <a:ext cx="10972800" cy="5011295"/>
          </a:xfrm>
          <a:prstGeom prst="rect">
            <a:avLst/>
          </a:prstGeom>
        </p:spPr>
        <p:txBody>
          <a:bodyPr/>
          <a:lstStyle>
            <a:lvl1pPr>
              <a:defRPr>
                <a:solidFill>
                  <a:schemeClr val="tx1">
                    <a:lumMod val="65000"/>
                    <a:lumOff val="35000"/>
                  </a:schemeClr>
                </a:solidFill>
                <a:latin typeface="Gill Sans MT" panose="020B0502020104020203" pitchFamily="34" charset="0"/>
              </a:defRPr>
            </a:lvl1pPr>
            <a:lvl2pPr>
              <a:defRPr>
                <a:solidFill>
                  <a:schemeClr val="tx1">
                    <a:lumMod val="65000"/>
                    <a:lumOff val="35000"/>
                  </a:schemeClr>
                </a:solidFill>
                <a:latin typeface="Gill Sans MT" panose="020B0502020104020203" pitchFamily="34" charset="0"/>
              </a:defRPr>
            </a:lvl2pPr>
            <a:lvl3pPr>
              <a:defRPr>
                <a:solidFill>
                  <a:schemeClr val="tx1">
                    <a:lumMod val="65000"/>
                    <a:lumOff val="35000"/>
                  </a:schemeClr>
                </a:solidFill>
                <a:latin typeface="Gill Sans MT" panose="020B0502020104020203" pitchFamily="34" charset="0"/>
              </a:defRPr>
            </a:lvl3pPr>
            <a:lvl4pPr>
              <a:defRPr>
                <a:solidFill>
                  <a:schemeClr val="tx1">
                    <a:lumMod val="65000"/>
                    <a:lumOff val="35000"/>
                  </a:schemeClr>
                </a:solidFill>
                <a:latin typeface="Gill Sans MT" panose="020B0502020104020203" pitchFamily="34" charset="0"/>
              </a:defRPr>
            </a:lvl4pPr>
            <a:lvl5pPr>
              <a:defRPr>
                <a:solidFill>
                  <a:schemeClr val="tx1">
                    <a:lumMod val="65000"/>
                    <a:lumOff val="35000"/>
                  </a:schemeClr>
                </a:solidFill>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Titles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99" y="274638"/>
            <a:ext cx="11389896" cy="675204"/>
          </a:xfrm>
          <a:prstGeom prst="rect">
            <a:avLst/>
          </a:prstGeom>
        </p:spPr>
        <p:txBody>
          <a:bodyPr/>
          <a:lstStyle>
            <a:lvl1pPr>
              <a:defRPr b="0">
                <a:solidFill>
                  <a:schemeClr val="bg1">
                    <a:lumMod val="50000"/>
                  </a:schemeClr>
                </a:solidFill>
                <a:latin typeface="Gill Sans MT" panose="020B0502020104020203" pitchFamily="34" charset="0"/>
              </a:defRPr>
            </a:lvl1pPr>
          </a:lstStyle>
          <a:p>
            <a:r>
              <a:rPr lang="en-US" dirty="0"/>
              <a:t>Click to Edit Page Title</a:t>
            </a:r>
          </a:p>
        </p:txBody>
      </p:sp>
      <p:sp>
        <p:nvSpPr>
          <p:cNvPr id="3" name="Content Placeholder 2"/>
          <p:cNvSpPr>
            <a:spLocks noGrp="1"/>
          </p:cNvSpPr>
          <p:nvPr>
            <p:ph idx="1"/>
          </p:nvPr>
        </p:nvSpPr>
        <p:spPr>
          <a:xfrm>
            <a:off x="609600" y="1451027"/>
            <a:ext cx="10972800" cy="4517382"/>
          </a:xfrm>
          <a:prstGeom prst="rect">
            <a:avLst/>
          </a:prstGeom>
        </p:spPr>
        <p:txBody>
          <a:bodyPr/>
          <a:lstStyle>
            <a:lvl1pPr>
              <a:defRPr>
                <a:solidFill>
                  <a:schemeClr val="tx1">
                    <a:lumMod val="65000"/>
                    <a:lumOff val="35000"/>
                  </a:schemeClr>
                </a:solidFill>
                <a:latin typeface="Gill Sans MT" panose="020B0502020104020203" pitchFamily="34" charset="0"/>
              </a:defRPr>
            </a:lvl1pPr>
            <a:lvl2pPr>
              <a:defRPr>
                <a:solidFill>
                  <a:schemeClr val="tx1">
                    <a:lumMod val="65000"/>
                    <a:lumOff val="35000"/>
                  </a:schemeClr>
                </a:solidFill>
                <a:latin typeface="Gill Sans MT" panose="020B0502020104020203" pitchFamily="34" charset="0"/>
              </a:defRPr>
            </a:lvl2pPr>
            <a:lvl3pPr>
              <a:defRPr>
                <a:solidFill>
                  <a:schemeClr val="tx1">
                    <a:lumMod val="65000"/>
                    <a:lumOff val="35000"/>
                  </a:schemeClr>
                </a:solidFill>
                <a:latin typeface="Gill Sans MT" panose="020B0502020104020203" pitchFamily="34" charset="0"/>
              </a:defRPr>
            </a:lvl3pPr>
            <a:lvl4pPr>
              <a:defRPr>
                <a:solidFill>
                  <a:schemeClr val="tx1">
                    <a:lumMod val="65000"/>
                    <a:lumOff val="35000"/>
                  </a:schemeClr>
                </a:solidFill>
                <a:latin typeface="Gill Sans MT" panose="020B0502020104020203" pitchFamily="34" charset="0"/>
              </a:defRPr>
            </a:lvl4pPr>
            <a:lvl5pPr>
              <a:defRPr>
                <a:solidFill>
                  <a:schemeClr val="tx1">
                    <a:lumMod val="65000"/>
                    <a:lumOff val="35000"/>
                  </a:schemeClr>
                </a:solidFill>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p:cNvSpPr>
            <a:spLocks noGrp="1"/>
          </p:cNvSpPr>
          <p:nvPr>
            <p:ph type="subTitle" idx="13" hasCustomPrompt="1"/>
          </p:nvPr>
        </p:nvSpPr>
        <p:spPr>
          <a:xfrm>
            <a:off x="609600" y="977705"/>
            <a:ext cx="11385453" cy="445459"/>
          </a:xfrm>
          <a:prstGeom prst="rect">
            <a:avLst/>
          </a:prstGeom>
        </p:spPr>
        <p:txBody>
          <a:bodyPr>
            <a:normAutofit/>
          </a:bodyPr>
          <a:lstStyle>
            <a:lvl1pPr marL="0" indent="0" algn="l">
              <a:buNone/>
              <a:defRPr sz="2400" b="0">
                <a:solidFill>
                  <a:schemeClr val="accent5">
                    <a:lumMod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1 Title, 2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99" y="274639"/>
            <a:ext cx="11389896" cy="674931"/>
          </a:xfrm>
          <a:prstGeom prst="rect">
            <a:avLst/>
          </a:prstGeom>
        </p:spPr>
        <p:txBody>
          <a:bodyPr/>
          <a:lstStyle>
            <a:lvl1pPr>
              <a:defRPr b="0">
                <a:solidFill>
                  <a:schemeClr val="bg1">
                    <a:lumMod val="50000"/>
                  </a:schemeClr>
                </a:solidFill>
                <a:latin typeface="Gill Sans MT" panose="020B0502020104020203" pitchFamily="34" charset="0"/>
              </a:defRPr>
            </a:lvl1pPr>
          </a:lstStyle>
          <a:p>
            <a:r>
              <a:rPr lang="en-US" dirty="0"/>
              <a:t>Click to Edit Page Title</a:t>
            </a:r>
          </a:p>
        </p:txBody>
      </p:sp>
      <p:sp>
        <p:nvSpPr>
          <p:cNvPr id="3" name="Content Placeholder 2"/>
          <p:cNvSpPr>
            <a:spLocks noGrp="1"/>
          </p:cNvSpPr>
          <p:nvPr>
            <p:ph sz="half" idx="1"/>
          </p:nvPr>
        </p:nvSpPr>
        <p:spPr>
          <a:xfrm>
            <a:off x="609600" y="985737"/>
            <a:ext cx="5384800" cy="4975585"/>
          </a:xfrm>
          <a:prstGeom prst="rect">
            <a:avLst/>
          </a:prstGeom>
        </p:spPr>
        <p:txBody>
          <a:bodyPr/>
          <a:lstStyle>
            <a:lvl1pPr>
              <a:defRPr sz="2800">
                <a:solidFill>
                  <a:schemeClr val="tx1">
                    <a:lumMod val="65000"/>
                    <a:lumOff val="35000"/>
                  </a:schemeClr>
                </a:solidFill>
                <a:latin typeface="Gill Sans MT" panose="020B0502020104020203" pitchFamily="34" charset="0"/>
              </a:defRPr>
            </a:lvl1pPr>
            <a:lvl2pPr>
              <a:defRPr sz="2400">
                <a:solidFill>
                  <a:schemeClr val="tx1">
                    <a:lumMod val="65000"/>
                    <a:lumOff val="35000"/>
                  </a:schemeClr>
                </a:solidFill>
                <a:latin typeface="Gill Sans MT" panose="020B0502020104020203" pitchFamily="34" charset="0"/>
              </a:defRPr>
            </a:lvl2pPr>
            <a:lvl3pPr>
              <a:defRPr sz="2000">
                <a:solidFill>
                  <a:schemeClr val="tx1">
                    <a:lumMod val="65000"/>
                    <a:lumOff val="35000"/>
                  </a:schemeClr>
                </a:solidFill>
                <a:latin typeface="Gill Sans MT" panose="020B0502020104020203" pitchFamily="34" charset="0"/>
              </a:defRPr>
            </a:lvl3pPr>
            <a:lvl4pPr>
              <a:defRPr sz="1800">
                <a:solidFill>
                  <a:schemeClr val="tx1">
                    <a:lumMod val="65000"/>
                    <a:lumOff val="35000"/>
                  </a:schemeClr>
                </a:solidFill>
                <a:latin typeface="Gill Sans MT" panose="020B0502020104020203" pitchFamily="34" charset="0"/>
              </a:defRPr>
            </a:lvl4pPr>
            <a:lvl5pPr>
              <a:defRPr sz="1800">
                <a:solidFill>
                  <a:schemeClr val="tx1">
                    <a:lumMod val="65000"/>
                    <a:lumOff val="35000"/>
                  </a:schemeClr>
                </a:solidFill>
                <a:latin typeface="Gill Sans MT" panose="020B0502020104020203"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984738"/>
            <a:ext cx="5384800" cy="4983672"/>
          </a:xfrm>
          <a:prstGeom prst="rect">
            <a:avLst/>
          </a:prstGeom>
        </p:spPr>
        <p:txBody>
          <a:bodyPr/>
          <a:lstStyle>
            <a:lvl1pPr>
              <a:defRPr sz="2800">
                <a:solidFill>
                  <a:schemeClr val="tx1">
                    <a:lumMod val="65000"/>
                    <a:lumOff val="35000"/>
                  </a:schemeClr>
                </a:solidFill>
                <a:latin typeface="Gill Sans MT" panose="020B0502020104020203" pitchFamily="34" charset="0"/>
              </a:defRPr>
            </a:lvl1pPr>
            <a:lvl2pPr>
              <a:defRPr sz="2400">
                <a:solidFill>
                  <a:schemeClr val="tx1">
                    <a:lumMod val="65000"/>
                    <a:lumOff val="35000"/>
                  </a:schemeClr>
                </a:solidFill>
                <a:latin typeface="Gill Sans MT" panose="020B0502020104020203" pitchFamily="34" charset="0"/>
              </a:defRPr>
            </a:lvl2pPr>
            <a:lvl3pPr>
              <a:defRPr sz="2000">
                <a:solidFill>
                  <a:schemeClr val="tx1">
                    <a:lumMod val="65000"/>
                    <a:lumOff val="35000"/>
                  </a:schemeClr>
                </a:solidFill>
                <a:latin typeface="Gill Sans MT" panose="020B0502020104020203" pitchFamily="34" charset="0"/>
              </a:defRPr>
            </a:lvl3pPr>
            <a:lvl4pPr>
              <a:defRPr sz="1800">
                <a:solidFill>
                  <a:schemeClr val="tx1">
                    <a:lumMod val="65000"/>
                    <a:lumOff val="35000"/>
                  </a:schemeClr>
                </a:solidFill>
                <a:latin typeface="Gill Sans MT" panose="020B0502020104020203" pitchFamily="34" charset="0"/>
              </a:defRPr>
            </a:lvl4pPr>
            <a:lvl5pPr>
              <a:defRPr sz="1800">
                <a:solidFill>
                  <a:schemeClr val="tx1">
                    <a:lumMod val="65000"/>
                    <a:lumOff val="35000"/>
                  </a:schemeClr>
                </a:solidFill>
                <a:latin typeface="Gill Sans MT" panose="020B0502020104020203"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hoto, 2 Titles &amp; Content">
    <p:spTree>
      <p:nvGrpSpPr>
        <p:cNvPr id="1" name=""/>
        <p:cNvGrpSpPr/>
        <p:nvPr/>
      </p:nvGrpSpPr>
      <p:grpSpPr>
        <a:xfrm>
          <a:off x="0" y="0"/>
          <a:ext cx="0" cy="0"/>
          <a:chOff x="0" y="0"/>
          <a:chExt cx="0" cy="0"/>
        </a:xfrm>
      </p:grpSpPr>
      <p:sp>
        <p:nvSpPr>
          <p:cNvPr id="8" name="Rectangle 7"/>
          <p:cNvSpPr/>
          <p:nvPr userDrawn="1"/>
        </p:nvSpPr>
        <p:spPr>
          <a:xfrm>
            <a:off x="3551" y="293688"/>
            <a:ext cx="3621024" cy="58499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2" name="Picture Placeholder 2"/>
          <p:cNvSpPr>
            <a:spLocks noGrp="1" noChangeAspect="1"/>
          </p:cNvSpPr>
          <p:nvPr>
            <p:ph type="pic" idx="1"/>
          </p:nvPr>
        </p:nvSpPr>
        <p:spPr>
          <a:xfrm>
            <a:off x="-7815" y="293689"/>
            <a:ext cx="3625971" cy="5849938"/>
          </a:xfrm>
          <a:prstGeom prst="rect">
            <a:avLst/>
          </a:prstGeom>
          <a:noFill/>
        </p:spPr>
        <p:txBody>
          <a:bodyPr/>
          <a:lstStyle>
            <a:lvl1pPr marL="0" indent="0">
              <a:buNone/>
              <a:defRPr sz="3200">
                <a:latin typeface="Calibri"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0" name="Title 1"/>
          <p:cNvSpPr>
            <a:spLocks noGrp="1"/>
          </p:cNvSpPr>
          <p:nvPr>
            <p:ph type="title" hasCustomPrompt="1"/>
          </p:nvPr>
        </p:nvSpPr>
        <p:spPr>
          <a:xfrm>
            <a:off x="3750976" y="274638"/>
            <a:ext cx="8248519" cy="675204"/>
          </a:xfrm>
          <a:prstGeom prst="rect">
            <a:avLst/>
          </a:prstGeom>
        </p:spPr>
        <p:txBody>
          <a:bodyPr/>
          <a:lstStyle>
            <a:lvl1pPr>
              <a:defRPr b="0">
                <a:solidFill>
                  <a:schemeClr val="bg1">
                    <a:lumMod val="50000"/>
                  </a:schemeClr>
                </a:solidFill>
                <a:latin typeface="Gill Sans MT" panose="020B0502020104020203" pitchFamily="34" charset="0"/>
              </a:defRPr>
            </a:lvl1pPr>
          </a:lstStyle>
          <a:p>
            <a:r>
              <a:rPr lang="en-US" dirty="0"/>
              <a:t>Click to Edit Page Title</a:t>
            </a:r>
          </a:p>
        </p:txBody>
      </p:sp>
      <p:sp>
        <p:nvSpPr>
          <p:cNvPr id="11" name="Content Placeholder 2"/>
          <p:cNvSpPr>
            <a:spLocks noGrp="1"/>
          </p:cNvSpPr>
          <p:nvPr>
            <p:ph idx="10"/>
          </p:nvPr>
        </p:nvSpPr>
        <p:spPr>
          <a:xfrm>
            <a:off x="3759766" y="949842"/>
            <a:ext cx="8235287" cy="5018567"/>
          </a:xfrm>
          <a:prstGeom prst="rect">
            <a:avLst/>
          </a:prstGeom>
        </p:spPr>
        <p:txBody>
          <a:bodyPr/>
          <a:lstStyle>
            <a:lvl1pPr>
              <a:defRPr>
                <a:solidFill>
                  <a:schemeClr val="tx1">
                    <a:lumMod val="65000"/>
                    <a:lumOff val="35000"/>
                  </a:schemeClr>
                </a:solidFill>
                <a:latin typeface="Gill Sans MT" panose="020B0502020104020203" pitchFamily="34" charset="0"/>
              </a:defRPr>
            </a:lvl1pPr>
            <a:lvl2pPr>
              <a:defRPr>
                <a:solidFill>
                  <a:schemeClr val="tx1">
                    <a:lumMod val="65000"/>
                    <a:lumOff val="35000"/>
                  </a:schemeClr>
                </a:solidFill>
                <a:latin typeface="Gill Sans MT" panose="020B0502020104020203" pitchFamily="34" charset="0"/>
              </a:defRPr>
            </a:lvl2pPr>
            <a:lvl3pPr>
              <a:defRPr>
                <a:solidFill>
                  <a:schemeClr val="tx1">
                    <a:lumMod val="65000"/>
                    <a:lumOff val="35000"/>
                  </a:schemeClr>
                </a:solidFill>
                <a:latin typeface="Gill Sans MT" panose="020B0502020104020203" pitchFamily="34" charset="0"/>
              </a:defRPr>
            </a:lvl3pPr>
            <a:lvl4pPr>
              <a:defRPr>
                <a:solidFill>
                  <a:schemeClr val="tx1">
                    <a:lumMod val="65000"/>
                    <a:lumOff val="35000"/>
                  </a:schemeClr>
                </a:solidFill>
                <a:latin typeface="Gill Sans MT" panose="020B0502020104020203" pitchFamily="34" charset="0"/>
              </a:defRPr>
            </a:lvl4pPr>
            <a:lvl5pPr>
              <a:defRPr>
                <a:solidFill>
                  <a:schemeClr val="tx1">
                    <a:lumMod val="65000"/>
                    <a:lumOff val="35000"/>
                  </a:schemeClr>
                </a:solidFill>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88551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2 Titles &amp; Content">
    <p:spTree>
      <p:nvGrpSpPr>
        <p:cNvPr id="1" name=""/>
        <p:cNvGrpSpPr/>
        <p:nvPr/>
      </p:nvGrpSpPr>
      <p:grpSpPr>
        <a:xfrm>
          <a:off x="0" y="0"/>
          <a:ext cx="0" cy="0"/>
          <a:chOff x="0" y="0"/>
          <a:chExt cx="0" cy="0"/>
        </a:xfrm>
      </p:grpSpPr>
      <p:sp>
        <p:nvSpPr>
          <p:cNvPr id="8" name="Rectangle 7"/>
          <p:cNvSpPr/>
          <p:nvPr userDrawn="1"/>
        </p:nvSpPr>
        <p:spPr>
          <a:xfrm>
            <a:off x="3551" y="293688"/>
            <a:ext cx="3621024" cy="58499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2" name="Picture Placeholder 2"/>
          <p:cNvSpPr>
            <a:spLocks noGrp="1" noChangeAspect="1"/>
          </p:cNvSpPr>
          <p:nvPr>
            <p:ph type="pic" idx="1"/>
          </p:nvPr>
        </p:nvSpPr>
        <p:spPr>
          <a:xfrm>
            <a:off x="-7815" y="293689"/>
            <a:ext cx="3625971" cy="5849938"/>
          </a:xfrm>
          <a:prstGeom prst="rect">
            <a:avLst/>
          </a:prstGeom>
          <a:noFill/>
        </p:spPr>
        <p:txBody>
          <a:bodyPr/>
          <a:lstStyle>
            <a:lvl1pPr marL="0" indent="0">
              <a:buNone/>
              <a:defRPr sz="3200">
                <a:latin typeface="Calibri"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0" name="Title 1"/>
          <p:cNvSpPr>
            <a:spLocks noGrp="1"/>
          </p:cNvSpPr>
          <p:nvPr>
            <p:ph type="title" hasCustomPrompt="1"/>
          </p:nvPr>
        </p:nvSpPr>
        <p:spPr>
          <a:xfrm>
            <a:off x="3750976" y="274638"/>
            <a:ext cx="8248519" cy="675204"/>
          </a:xfrm>
          <a:prstGeom prst="rect">
            <a:avLst/>
          </a:prstGeom>
        </p:spPr>
        <p:txBody>
          <a:bodyPr/>
          <a:lstStyle>
            <a:lvl1pPr>
              <a:defRPr b="0">
                <a:solidFill>
                  <a:schemeClr val="bg1">
                    <a:lumMod val="50000"/>
                  </a:schemeClr>
                </a:solidFill>
                <a:latin typeface="Gill Sans MT" panose="020B0502020104020203" pitchFamily="34" charset="0"/>
              </a:defRPr>
            </a:lvl1pPr>
          </a:lstStyle>
          <a:p>
            <a:r>
              <a:rPr lang="en-US" dirty="0"/>
              <a:t>Click to Edit Page Title</a:t>
            </a:r>
          </a:p>
        </p:txBody>
      </p:sp>
      <p:sp>
        <p:nvSpPr>
          <p:cNvPr id="11" name="Content Placeholder 2"/>
          <p:cNvSpPr>
            <a:spLocks noGrp="1"/>
          </p:cNvSpPr>
          <p:nvPr>
            <p:ph idx="10"/>
          </p:nvPr>
        </p:nvSpPr>
        <p:spPr>
          <a:xfrm>
            <a:off x="3759766" y="1451027"/>
            <a:ext cx="8235287" cy="4517382"/>
          </a:xfrm>
          <a:prstGeom prst="rect">
            <a:avLst/>
          </a:prstGeom>
        </p:spPr>
        <p:txBody>
          <a:bodyPr/>
          <a:lstStyle>
            <a:lvl1pPr>
              <a:defRPr>
                <a:solidFill>
                  <a:schemeClr val="tx1">
                    <a:lumMod val="65000"/>
                    <a:lumOff val="35000"/>
                  </a:schemeClr>
                </a:solidFill>
                <a:latin typeface="Gill Sans MT" panose="020B0502020104020203" pitchFamily="34" charset="0"/>
              </a:defRPr>
            </a:lvl1pPr>
            <a:lvl2pPr>
              <a:defRPr>
                <a:solidFill>
                  <a:schemeClr val="tx1">
                    <a:lumMod val="65000"/>
                    <a:lumOff val="35000"/>
                  </a:schemeClr>
                </a:solidFill>
                <a:latin typeface="Gill Sans MT" panose="020B0502020104020203" pitchFamily="34" charset="0"/>
              </a:defRPr>
            </a:lvl2pPr>
            <a:lvl3pPr>
              <a:defRPr>
                <a:solidFill>
                  <a:schemeClr val="tx1">
                    <a:lumMod val="65000"/>
                    <a:lumOff val="35000"/>
                  </a:schemeClr>
                </a:solidFill>
                <a:latin typeface="Gill Sans MT" panose="020B0502020104020203" pitchFamily="34" charset="0"/>
              </a:defRPr>
            </a:lvl3pPr>
            <a:lvl4pPr>
              <a:defRPr>
                <a:solidFill>
                  <a:schemeClr val="tx1">
                    <a:lumMod val="65000"/>
                    <a:lumOff val="35000"/>
                  </a:schemeClr>
                </a:solidFill>
                <a:latin typeface="Gill Sans MT" panose="020B0502020104020203" pitchFamily="34" charset="0"/>
              </a:defRPr>
            </a:lvl4pPr>
            <a:lvl5pPr>
              <a:defRPr>
                <a:solidFill>
                  <a:schemeClr val="tx1">
                    <a:lumMod val="65000"/>
                    <a:lumOff val="35000"/>
                  </a:schemeClr>
                </a:solidFill>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ubtitle 2"/>
          <p:cNvSpPr>
            <a:spLocks noGrp="1"/>
          </p:cNvSpPr>
          <p:nvPr>
            <p:ph type="subTitle" idx="13" hasCustomPrompt="1"/>
          </p:nvPr>
        </p:nvSpPr>
        <p:spPr>
          <a:xfrm>
            <a:off x="3749752" y="977705"/>
            <a:ext cx="8245301" cy="445459"/>
          </a:xfrm>
          <a:prstGeom prst="rect">
            <a:avLst/>
          </a:prstGeom>
        </p:spPr>
        <p:txBody>
          <a:bodyPr>
            <a:normAutofit/>
          </a:bodyPr>
          <a:lstStyle>
            <a:lvl1pPr marL="0" indent="0" algn="l">
              <a:buNone/>
              <a:defRPr sz="2400" b="0">
                <a:solidFill>
                  <a:schemeClr val="accent5">
                    <a:lumMod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Titles, 2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51027"/>
            <a:ext cx="5384800" cy="4510295"/>
          </a:xfrm>
          <a:prstGeom prst="rect">
            <a:avLst/>
          </a:prstGeom>
        </p:spPr>
        <p:txBody>
          <a:bodyPr/>
          <a:lstStyle>
            <a:lvl1pPr>
              <a:defRPr sz="2800">
                <a:solidFill>
                  <a:schemeClr val="tx1">
                    <a:lumMod val="65000"/>
                    <a:lumOff val="35000"/>
                  </a:schemeClr>
                </a:solidFill>
                <a:latin typeface="Gill Sans MT" panose="020B0502020104020203" pitchFamily="34" charset="0"/>
              </a:defRPr>
            </a:lvl1pPr>
            <a:lvl2pPr>
              <a:defRPr sz="2400">
                <a:solidFill>
                  <a:schemeClr val="tx1">
                    <a:lumMod val="65000"/>
                    <a:lumOff val="35000"/>
                  </a:schemeClr>
                </a:solidFill>
                <a:latin typeface="Gill Sans MT" panose="020B0502020104020203" pitchFamily="34" charset="0"/>
              </a:defRPr>
            </a:lvl2pPr>
            <a:lvl3pPr>
              <a:defRPr sz="2000">
                <a:solidFill>
                  <a:schemeClr val="tx1">
                    <a:lumMod val="65000"/>
                    <a:lumOff val="35000"/>
                  </a:schemeClr>
                </a:solidFill>
                <a:latin typeface="Gill Sans MT" panose="020B0502020104020203" pitchFamily="34" charset="0"/>
              </a:defRPr>
            </a:lvl3pPr>
            <a:lvl4pPr>
              <a:defRPr sz="1800">
                <a:solidFill>
                  <a:schemeClr val="tx1">
                    <a:lumMod val="65000"/>
                    <a:lumOff val="35000"/>
                  </a:schemeClr>
                </a:solidFill>
                <a:latin typeface="Gill Sans MT" panose="020B0502020104020203" pitchFamily="34" charset="0"/>
              </a:defRPr>
            </a:lvl4pPr>
            <a:lvl5pPr>
              <a:defRPr sz="1800">
                <a:solidFill>
                  <a:schemeClr val="tx1">
                    <a:lumMod val="65000"/>
                    <a:lumOff val="35000"/>
                  </a:schemeClr>
                </a:solidFill>
                <a:latin typeface="Gill Sans MT" panose="020B0502020104020203"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451028"/>
            <a:ext cx="5384800" cy="4517382"/>
          </a:xfrm>
          <a:prstGeom prst="rect">
            <a:avLst/>
          </a:prstGeom>
        </p:spPr>
        <p:txBody>
          <a:bodyPr/>
          <a:lstStyle>
            <a:lvl1pPr>
              <a:defRPr sz="2800">
                <a:solidFill>
                  <a:schemeClr val="tx1">
                    <a:lumMod val="65000"/>
                    <a:lumOff val="35000"/>
                  </a:schemeClr>
                </a:solidFill>
                <a:latin typeface="Gill Sans MT" panose="020B0502020104020203" pitchFamily="34" charset="0"/>
              </a:defRPr>
            </a:lvl1pPr>
            <a:lvl2pPr>
              <a:defRPr sz="2400">
                <a:solidFill>
                  <a:schemeClr val="tx1">
                    <a:lumMod val="65000"/>
                    <a:lumOff val="35000"/>
                  </a:schemeClr>
                </a:solidFill>
                <a:latin typeface="Gill Sans MT" panose="020B0502020104020203" pitchFamily="34" charset="0"/>
              </a:defRPr>
            </a:lvl2pPr>
            <a:lvl3pPr>
              <a:defRPr sz="2000">
                <a:solidFill>
                  <a:schemeClr val="tx1">
                    <a:lumMod val="65000"/>
                    <a:lumOff val="35000"/>
                  </a:schemeClr>
                </a:solidFill>
                <a:latin typeface="Gill Sans MT" panose="020B0502020104020203" pitchFamily="34" charset="0"/>
              </a:defRPr>
            </a:lvl3pPr>
            <a:lvl4pPr>
              <a:defRPr sz="1800">
                <a:solidFill>
                  <a:schemeClr val="tx1">
                    <a:lumMod val="65000"/>
                    <a:lumOff val="35000"/>
                  </a:schemeClr>
                </a:solidFill>
                <a:latin typeface="Gill Sans MT" panose="020B0502020104020203" pitchFamily="34" charset="0"/>
              </a:defRPr>
            </a:lvl4pPr>
            <a:lvl5pPr>
              <a:defRPr sz="1800">
                <a:solidFill>
                  <a:schemeClr val="tx1">
                    <a:lumMod val="65000"/>
                    <a:lumOff val="35000"/>
                  </a:schemeClr>
                </a:solidFill>
                <a:latin typeface="Gill Sans MT" panose="020B0502020104020203"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hasCustomPrompt="1"/>
          </p:nvPr>
        </p:nvSpPr>
        <p:spPr>
          <a:xfrm>
            <a:off x="609599" y="274638"/>
            <a:ext cx="11389896" cy="675204"/>
          </a:xfrm>
          <a:prstGeom prst="rect">
            <a:avLst/>
          </a:prstGeom>
        </p:spPr>
        <p:txBody>
          <a:bodyPr/>
          <a:lstStyle>
            <a:lvl1pPr>
              <a:defRPr b="0">
                <a:solidFill>
                  <a:schemeClr val="bg1">
                    <a:lumMod val="50000"/>
                  </a:schemeClr>
                </a:solidFill>
                <a:latin typeface="Gill Sans MT" panose="020B0502020104020203" pitchFamily="34" charset="0"/>
              </a:defRPr>
            </a:lvl1pPr>
          </a:lstStyle>
          <a:p>
            <a:r>
              <a:rPr lang="en-US" dirty="0"/>
              <a:t>Click to Edit Page Title</a:t>
            </a:r>
          </a:p>
        </p:txBody>
      </p:sp>
      <p:sp>
        <p:nvSpPr>
          <p:cNvPr id="7" name="Subtitle 2"/>
          <p:cNvSpPr>
            <a:spLocks noGrp="1"/>
          </p:cNvSpPr>
          <p:nvPr>
            <p:ph type="subTitle" idx="13" hasCustomPrompt="1"/>
          </p:nvPr>
        </p:nvSpPr>
        <p:spPr>
          <a:xfrm>
            <a:off x="609600" y="977705"/>
            <a:ext cx="11385453" cy="445459"/>
          </a:xfrm>
          <a:prstGeom prst="rect">
            <a:avLst/>
          </a:prstGeom>
        </p:spPr>
        <p:txBody>
          <a:bodyPr>
            <a:normAutofit/>
          </a:bodyPr>
          <a:lstStyle>
            <a:lvl1pPr marL="0" indent="0" algn="l">
              <a:buNone/>
              <a:defRPr sz="2400" b="0">
                <a:solidFill>
                  <a:schemeClr val="accent5">
                    <a:lumMod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012599"/>
            <a:ext cx="5386917" cy="639762"/>
          </a:xfrm>
          <a:prstGeom prst="rect">
            <a:avLst/>
          </a:prstGeom>
        </p:spPr>
        <p:txBody>
          <a:bodyPr anchor="b"/>
          <a:lstStyle>
            <a:lvl1pPr marL="0" indent="0">
              <a:buNone/>
              <a:defRPr sz="2400" b="0">
                <a:solidFill>
                  <a:schemeClr val="accent5">
                    <a:lumMod val="75000"/>
                  </a:schemeClr>
                </a:solidFill>
                <a:latin typeface="Gill Sans MT" panose="020B05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4" name="Content Placeholder 3"/>
          <p:cNvSpPr>
            <a:spLocks noGrp="1"/>
          </p:cNvSpPr>
          <p:nvPr>
            <p:ph sz="half" idx="2"/>
          </p:nvPr>
        </p:nvSpPr>
        <p:spPr>
          <a:xfrm>
            <a:off x="609600" y="1652362"/>
            <a:ext cx="5386917" cy="4285301"/>
          </a:xfrm>
          <a:prstGeom prst="rect">
            <a:avLst/>
          </a:prstGeom>
        </p:spPr>
        <p:txBody>
          <a:bodyPr/>
          <a:lstStyle>
            <a:lvl1pPr>
              <a:defRPr sz="2400">
                <a:solidFill>
                  <a:schemeClr val="tx1">
                    <a:lumMod val="65000"/>
                    <a:lumOff val="35000"/>
                  </a:schemeClr>
                </a:solidFill>
                <a:latin typeface="Gill Sans MT" panose="020B0502020104020203" pitchFamily="34" charset="0"/>
              </a:defRPr>
            </a:lvl1pPr>
            <a:lvl2pPr>
              <a:defRPr sz="2000">
                <a:solidFill>
                  <a:schemeClr val="tx1">
                    <a:lumMod val="65000"/>
                    <a:lumOff val="35000"/>
                  </a:schemeClr>
                </a:solidFill>
                <a:latin typeface="Gill Sans MT" panose="020B0502020104020203" pitchFamily="34" charset="0"/>
              </a:defRPr>
            </a:lvl2pPr>
            <a:lvl3pPr>
              <a:defRPr sz="1800">
                <a:solidFill>
                  <a:schemeClr val="tx1">
                    <a:lumMod val="65000"/>
                    <a:lumOff val="35000"/>
                  </a:schemeClr>
                </a:solidFill>
                <a:latin typeface="Gill Sans MT" panose="020B0502020104020203" pitchFamily="34" charset="0"/>
              </a:defRPr>
            </a:lvl3pPr>
            <a:lvl4pPr>
              <a:defRPr sz="1600">
                <a:solidFill>
                  <a:schemeClr val="tx1">
                    <a:lumMod val="65000"/>
                    <a:lumOff val="35000"/>
                  </a:schemeClr>
                </a:solidFill>
                <a:latin typeface="Gill Sans MT" panose="020B0502020104020203" pitchFamily="34" charset="0"/>
              </a:defRPr>
            </a:lvl4pPr>
            <a:lvl5pPr>
              <a:defRPr sz="1600">
                <a:solidFill>
                  <a:schemeClr val="tx1">
                    <a:lumMod val="65000"/>
                    <a:lumOff val="35000"/>
                  </a:schemeClr>
                </a:solidFill>
                <a:latin typeface="Gill Sans MT" panose="020B0502020104020203" pitchFamily="34" charset="0"/>
              </a:defRPr>
            </a:lvl5pPr>
            <a:lvl6pPr>
              <a:defRPr sz="1600"/>
            </a:lvl6pPr>
            <a:lvl7pPr>
              <a:defRPr sz="1600"/>
            </a:lvl7pPr>
            <a:lvl8pPr>
              <a:defRPr sz="1600"/>
            </a:lvl8pPr>
            <a:lvl9pPr>
              <a:defRPr sz="1600"/>
            </a:lvl9p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012599"/>
            <a:ext cx="5389033" cy="639762"/>
          </a:xfrm>
          <a:prstGeom prst="rect">
            <a:avLst/>
          </a:prstGeom>
        </p:spPr>
        <p:txBody>
          <a:bodyPr anchor="b"/>
          <a:lstStyle>
            <a:lvl1pPr marL="0" indent="0">
              <a:buNone/>
              <a:defRPr sz="2400" b="0">
                <a:solidFill>
                  <a:schemeClr val="accent5">
                    <a:lumMod val="75000"/>
                  </a:schemeClr>
                </a:solidFill>
                <a:latin typeface="Gill Sans MT" panose="020B05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6" name="Content Placeholder 5"/>
          <p:cNvSpPr>
            <a:spLocks noGrp="1"/>
          </p:cNvSpPr>
          <p:nvPr>
            <p:ph sz="quarter" idx="4"/>
          </p:nvPr>
        </p:nvSpPr>
        <p:spPr>
          <a:xfrm>
            <a:off x="6193368" y="1652362"/>
            <a:ext cx="5389033" cy="4285301"/>
          </a:xfrm>
          <a:prstGeom prst="rect">
            <a:avLst/>
          </a:prstGeom>
        </p:spPr>
        <p:txBody>
          <a:bodyPr/>
          <a:lstStyle>
            <a:lvl1pPr>
              <a:defRPr sz="2400">
                <a:solidFill>
                  <a:schemeClr val="tx1">
                    <a:lumMod val="65000"/>
                    <a:lumOff val="35000"/>
                  </a:schemeClr>
                </a:solidFill>
                <a:latin typeface="Gill Sans MT" panose="020B0502020104020203" pitchFamily="34" charset="0"/>
              </a:defRPr>
            </a:lvl1pPr>
            <a:lvl2pPr>
              <a:defRPr sz="2000">
                <a:solidFill>
                  <a:schemeClr val="tx1">
                    <a:lumMod val="65000"/>
                    <a:lumOff val="35000"/>
                  </a:schemeClr>
                </a:solidFill>
                <a:latin typeface="Gill Sans MT" panose="020B0502020104020203" pitchFamily="34" charset="0"/>
              </a:defRPr>
            </a:lvl2pPr>
            <a:lvl3pPr>
              <a:defRPr sz="1800">
                <a:solidFill>
                  <a:schemeClr val="tx1">
                    <a:lumMod val="65000"/>
                    <a:lumOff val="35000"/>
                  </a:schemeClr>
                </a:solidFill>
                <a:latin typeface="Gill Sans MT" panose="020B0502020104020203" pitchFamily="34" charset="0"/>
              </a:defRPr>
            </a:lvl3pPr>
            <a:lvl4pPr>
              <a:defRPr sz="1600">
                <a:solidFill>
                  <a:schemeClr val="tx1">
                    <a:lumMod val="65000"/>
                    <a:lumOff val="35000"/>
                  </a:schemeClr>
                </a:solidFill>
                <a:latin typeface="Gill Sans MT" panose="020B0502020104020203" pitchFamily="34" charset="0"/>
              </a:defRPr>
            </a:lvl4pPr>
            <a:lvl5pPr>
              <a:defRPr sz="1600">
                <a:solidFill>
                  <a:schemeClr val="tx1">
                    <a:lumMod val="65000"/>
                    <a:lumOff val="35000"/>
                  </a:schemeClr>
                </a:solidFill>
                <a:latin typeface="Gill Sans MT" panose="020B0502020104020203" pitchFamily="34" charset="0"/>
              </a:defRPr>
            </a:lvl5pPr>
            <a:lvl6pPr>
              <a:defRPr sz="1600"/>
            </a:lvl6pPr>
            <a:lvl7pPr>
              <a:defRPr sz="1600"/>
            </a:lvl7pPr>
            <a:lvl8pPr>
              <a:defRPr sz="1600"/>
            </a:lvl8pPr>
            <a:lvl9pPr>
              <a:defRPr sz="1600"/>
            </a:lvl9p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hasCustomPrompt="1"/>
          </p:nvPr>
        </p:nvSpPr>
        <p:spPr>
          <a:xfrm>
            <a:off x="609599" y="274638"/>
            <a:ext cx="11389896" cy="675204"/>
          </a:xfrm>
          <a:prstGeom prst="rect">
            <a:avLst/>
          </a:prstGeom>
        </p:spPr>
        <p:txBody>
          <a:bodyPr/>
          <a:lstStyle>
            <a:lvl1pPr>
              <a:defRPr b="0">
                <a:solidFill>
                  <a:schemeClr val="bg1">
                    <a:lumMod val="50000"/>
                  </a:schemeClr>
                </a:solidFill>
                <a:latin typeface="Gill Sans MT" panose="020B0502020104020203" pitchFamily="34" charset="0"/>
              </a:defRPr>
            </a:lvl1pPr>
          </a:lstStyle>
          <a:p>
            <a:r>
              <a:rPr lang="en-US" dirty="0"/>
              <a:t>Click to Edit Page Title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on Blan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99" y="274638"/>
            <a:ext cx="11389896" cy="1143000"/>
          </a:xfrm>
          <a:prstGeom prst="rect">
            <a:avLst/>
          </a:prstGeom>
        </p:spPr>
        <p:txBody>
          <a:bodyPr/>
          <a:lstStyle>
            <a:lvl1pPr>
              <a:defRPr b="0">
                <a:solidFill>
                  <a:schemeClr val="bg1">
                    <a:lumMod val="50000"/>
                  </a:schemeClr>
                </a:solidFill>
                <a:latin typeface="Gill Sans MT" panose="020B0502020104020203" pitchFamily="34" charset="0"/>
              </a:defRPr>
            </a:lvl1pPr>
          </a:lstStyle>
          <a:p>
            <a:r>
              <a:rPr lang="en-US" dirty="0"/>
              <a:t>Click to Edit Page Title</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6" Type="http://schemas.openxmlformats.org/officeDocument/2006/relationships/image" Target="../media/image7.emf"/><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6.emf"/><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4" cstate="email">
            <a:extLst>
              <a:ext uri="{28A0092B-C50C-407E-A947-70E740481C1C}">
                <a14:useLocalDpi xmlns:a14="http://schemas.microsoft.com/office/drawing/2010/main" val="0"/>
              </a:ext>
            </a:extLst>
          </a:blip>
          <a:srcRect t="6191" r="3391" b="844"/>
          <a:stretch/>
        </p:blipFill>
        <p:spPr>
          <a:xfrm>
            <a:off x="0" y="5405158"/>
            <a:ext cx="12192000" cy="1452842"/>
          </a:xfrm>
          <a:prstGeom prst="rect">
            <a:avLst/>
          </a:prstGeom>
        </p:spPr>
      </p:pic>
      <p:pic>
        <p:nvPicPr>
          <p:cNvPr id="9" name="Picture 8" descr="Waterful-logo-white.png"/>
          <p:cNvPicPr>
            <a:picLocks noChangeAspect="1"/>
          </p:cNvPicPr>
          <p:nvPr userDrawn="1"/>
        </p:nvPicPr>
        <p:blipFill rotWithShape="1">
          <a:blip r:embed="rId5" cstate="email">
            <a:extLst>
              <a:ext uri="{28A0092B-C50C-407E-A947-70E740481C1C}">
                <a14:useLocalDpi xmlns:a14="http://schemas.microsoft.com/office/drawing/2010/main" val="0"/>
              </a:ext>
            </a:extLst>
          </a:blip>
          <a:srcRect l="29871"/>
          <a:stretch/>
        </p:blipFill>
        <p:spPr>
          <a:xfrm>
            <a:off x="460597" y="5838205"/>
            <a:ext cx="2926905" cy="684079"/>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135952" y="2528814"/>
            <a:ext cx="3445218" cy="1944087"/>
          </a:xfrm>
          <a:prstGeom prst="rect">
            <a:avLst/>
          </a:prstGeom>
          <a:effectLst>
            <a:outerShdw blurRad="355600" algn="tl" rotWithShape="0">
              <a:schemeClr val="bg1">
                <a:alpha val="65000"/>
              </a:schemeClr>
            </a:outerShdw>
          </a:effectLst>
        </p:spPr>
      </p:pic>
    </p:spTree>
    <p:extLst>
      <p:ext uri="{BB962C8B-B14F-4D97-AF65-F5344CB8AC3E}">
        <p14:creationId xmlns:p14="http://schemas.microsoft.com/office/powerpoint/2010/main" val="3433079884"/>
      </p:ext>
    </p:extLst>
  </p:cSld>
  <p:clrMap bg1="lt1" tx1="dk1" bg2="lt2" tx2="dk2" accent1="accent1" accent2="accent2" accent3="accent3" accent4="accent4" accent5="accent5" accent6="accent6" hlink="hlink" folHlink="folHlink"/>
  <p:sldLayoutIdLst>
    <p:sldLayoutId id="2147483707" r:id="rId1"/>
  </p:sldLayoutIdLst>
  <p:hf hdr="0" ftr="0"/>
  <p:txStyles>
    <p:titleStyle>
      <a:lvl1pPr algn="r" defTabSz="914400" rtl="0" eaLnBrk="1" latinLnBrk="0" hangingPunct="1">
        <a:spcBef>
          <a:spcPct val="0"/>
        </a:spcBef>
        <a:buNone/>
        <a:defRPr sz="4000" kern="1200" baseline="0">
          <a:solidFill>
            <a:schemeClr val="bg1"/>
          </a:solidFill>
          <a:latin typeface="Arial Black"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 y="-44553"/>
            <a:ext cx="12191998" cy="455845"/>
          </a:xfrm>
          <a:prstGeom prst="rect">
            <a:avLst/>
          </a:prstGeom>
        </p:spPr>
      </p:pic>
      <p:pic>
        <p:nvPicPr>
          <p:cNvPr id="7" name="Picture 6"/>
          <p:cNvPicPr>
            <a:picLocks noChangeAspect="1"/>
          </p:cNvPicPr>
          <p:nvPr userDrawn="1"/>
        </p:nvPicPr>
        <p:blipFill rotWithShape="1">
          <a:blip r:embed="rId14" cstate="email">
            <a:extLst>
              <a:ext uri="{28A0092B-C50C-407E-A947-70E740481C1C}">
                <a14:useLocalDpi xmlns:a14="http://schemas.microsoft.com/office/drawing/2010/main" val="0"/>
              </a:ext>
            </a:extLst>
          </a:blip>
          <a:srcRect t="6190" r="3391" b="43509"/>
          <a:stretch/>
        </p:blipFill>
        <p:spPr>
          <a:xfrm>
            <a:off x="0" y="6071908"/>
            <a:ext cx="12192000" cy="786092"/>
          </a:xfrm>
          <a:prstGeom prst="rect">
            <a:avLst/>
          </a:prstGeom>
        </p:spPr>
      </p:pic>
      <p:sp>
        <p:nvSpPr>
          <p:cNvPr id="13" name="Date Placeholder 3"/>
          <p:cNvSpPr txBox="1">
            <a:spLocks/>
          </p:cNvSpPr>
          <p:nvPr/>
        </p:nvSpPr>
        <p:spPr>
          <a:xfrm>
            <a:off x="4257" y="47186"/>
            <a:ext cx="1500693" cy="237325"/>
          </a:xfrm>
          <a:prstGeom prst="rect">
            <a:avLst/>
          </a:prstGeom>
        </p:spPr>
        <p:txBody>
          <a:bodyPr vert="horz" lIns="91440" tIns="45720" rIns="91440" bIns="45720" rtlCol="0" anchor="ctr"/>
          <a:lstStyle>
            <a:lvl1pPr algn="r">
              <a:defRPr sz="1800">
                <a:solidFill>
                  <a:schemeClr val="bg1"/>
                </a:solidFill>
                <a:latin typeface="Arial" pitchFamily="34" charset="0"/>
                <a:cs typeface="Arial" pitchFamily="34" charset="0"/>
              </a:defRPr>
            </a:lvl1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sz="1200" b="0" baseline="0" noProof="0" dirty="0" smtClean="0">
                <a:effectLst>
                  <a:outerShdw blurRad="50800" dist="38100" dir="2700000" algn="tl" rotWithShape="0">
                    <a:prstClr val="black">
                      <a:alpha val="40000"/>
                    </a:prstClr>
                  </a:outerShdw>
                </a:effectLst>
                <a:latin typeface="Gill Sans MT" panose="020B0502020104020203" pitchFamily="34" charset="0"/>
              </a:rPr>
              <a:t>October 15, 2020</a:t>
            </a:r>
            <a:endParaRPr lang="en-US" sz="1200" b="0" noProof="0" dirty="0">
              <a:effectLst>
                <a:outerShdw blurRad="50800" dist="38100" dir="2700000" algn="tl" rotWithShape="0">
                  <a:prstClr val="black">
                    <a:alpha val="40000"/>
                  </a:prstClr>
                </a:outerShdw>
              </a:effectLst>
              <a:latin typeface="Gill Sans MT" panose="020B0502020104020203" pitchFamily="34" charset="0"/>
            </a:endParaRPr>
          </a:p>
        </p:txBody>
      </p:sp>
      <p:sp>
        <p:nvSpPr>
          <p:cNvPr id="17" name="Rectangle 10"/>
          <p:cNvSpPr>
            <a:spLocks noChangeArrowheads="1"/>
          </p:cNvSpPr>
          <p:nvPr/>
        </p:nvSpPr>
        <p:spPr bwMode="auto">
          <a:xfrm>
            <a:off x="10372725" y="47186"/>
            <a:ext cx="1800225" cy="237325"/>
          </a:xfrm>
          <a:prstGeom prst="rect">
            <a:avLst/>
          </a:prstGeom>
          <a:noFill/>
          <a:ln w="9525">
            <a:noFill/>
            <a:miter lim="800000"/>
            <a:headEnd/>
            <a:tailEnd/>
          </a:ln>
          <a:effectLst/>
        </p:spPr>
        <p:txBody>
          <a:bodyPr anchor="ctr"/>
          <a:lstStyle/>
          <a:p>
            <a:pPr algn="ctr">
              <a:spcBef>
                <a:spcPct val="0"/>
              </a:spcBef>
              <a:buFontTx/>
              <a:buNone/>
            </a:pPr>
            <a:r>
              <a:rPr lang="en-US" sz="1200" b="0" dirty="0">
                <a:solidFill>
                  <a:schemeClr val="bg1"/>
                </a:solidFill>
                <a:effectLst>
                  <a:outerShdw blurRad="50800" dist="38100" dir="2700000" algn="tl" rotWithShape="0">
                    <a:prstClr val="black">
                      <a:alpha val="40000"/>
                    </a:prstClr>
                  </a:outerShdw>
                </a:effectLst>
                <a:latin typeface="Gill Sans MT" panose="020B0502020104020203" pitchFamily="34" charset="0"/>
              </a:rPr>
              <a:t>Page </a:t>
            </a:r>
            <a:fld id="{F31E7ECC-B9C9-4914-948A-880332F23CFE}" type="slidenum">
              <a:rPr lang="en-US" sz="1200" b="0" smtClean="0">
                <a:solidFill>
                  <a:schemeClr val="bg1"/>
                </a:solidFill>
                <a:effectLst>
                  <a:outerShdw blurRad="50800" dist="38100" dir="2700000" algn="tl" rotWithShape="0">
                    <a:prstClr val="black">
                      <a:alpha val="40000"/>
                    </a:prstClr>
                  </a:outerShdw>
                </a:effectLst>
                <a:latin typeface="Gill Sans MT" panose="020B0502020104020203" pitchFamily="34" charset="0"/>
              </a:rPr>
              <a:pPr algn="ctr">
                <a:spcBef>
                  <a:spcPct val="0"/>
                </a:spcBef>
                <a:buFontTx/>
                <a:buNone/>
              </a:pPr>
              <a:t>‹#›</a:t>
            </a:fld>
            <a:r>
              <a:rPr lang="en-US" sz="1200" b="0" dirty="0">
                <a:solidFill>
                  <a:schemeClr val="bg1"/>
                </a:solidFill>
                <a:effectLst>
                  <a:outerShdw blurRad="50800" dist="38100" dir="2700000" algn="tl" rotWithShape="0">
                    <a:prstClr val="black">
                      <a:alpha val="40000"/>
                    </a:prstClr>
                  </a:outerShdw>
                </a:effectLst>
                <a:latin typeface="Gill Sans MT" panose="020B0502020104020203" pitchFamily="34" charset="0"/>
              </a:rPr>
              <a:t> </a:t>
            </a:r>
          </a:p>
        </p:txBody>
      </p:sp>
      <p:sp>
        <p:nvSpPr>
          <p:cNvPr id="18" name="Text Box 18"/>
          <p:cNvSpPr txBox="1">
            <a:spLocks noChangeArrowheads="1"/>
          </p:cNvSpPr>
          <p:nvPr userDrawn="1"/>
        </p:nvSpPr>
        <p:spPr bwMode="auto">
          <a:xfrm>
            <a:off x="77897" y="6234121"/>
            <a:ext cx="10414578" cy="461665"/>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bg1"/>
                </a:solidFill>
                <a:effectLst>
                  <a:outerShdw blurRad="50800" dist="38100" dir="2700000" algn="tl" rotWithShape="0">
                    <a:prstClr val="black">
                      <a:alpha val="40000"/>
                    </a:prstClr>
                  </a:outerShdw>
                </a:effectLst>
                <a:uLnTx/>
                <a:uFillTx/>
                <a:latin typeface="Gill Sans MT" panose="020B0502020104020203" pitchFamily="34" charset="0"/>
                <a:ea typeface="+mn-ea"/>
                <a:cs typeface="+mn-cs"/>
              </a:rPr>
              <a:t>Multiple </a:t>
            </a:r>
            <a:r>
              <a:rPr kumimoji="0" lang="en-US" sz="2400" b="0" i="0" u="none" strike="noStrike" kern="1200" cap="none" spc="0" normalizeH="0" baseline="0" noProof="0" dirty="0" err="1" smtClean="0">
                <a:ln>
                  <a:noFill/>
                </a:ln>
                <a:solidFill>
                  <a:schemeClr val="bg1"/>
                </a:solidFill>
                <a:effectLst>
                  <a:outerShdw blurRad="50800" dist="38100" dir="2700000" algn="tl" rotWithShape="0">
                    <a:prstClr val="black">
                      <a:alpha val="40000"/>
                    </a:prstClr>
                  </a:outerShdw>
                </a:effectLst>
                <a:uLnTx/>
                <a:uFillTx/>
                <a:latin typeface="Gill Sans MT" panose="020B0502020104020203" pitchFamily="34" charset="0"/>
                <a:ea typeface="+mn-ea"/>
                <a:cs typeface="+mn-cs"/>
              </a:rPr>
              <a:t>Sewershed</a:t>
            </a:r>
            <a:r>
              <a:rPr kumimoji="0" lang="en-US" sz="2400" b="0" i="0" u="none" strike="noStrike" kern="1200" cap="none" spc="0" normalizeH="0" baseline="0" noProof="0" dirty="0" smtClean="0">
                <a:ln>
                  <a:noFill/>
                </a:ln>
                <a:solidFill>
                  <a:schemeClr val="bg1"/>
                </a:solidFill>
                <a:effectLst>
                  <a:outerShdw blurRad="50800" dist="38100" dir="2700000" algn="tl" rotWithShape="0">
                    <a:prstClr val="black">
                      <a:alpha val="40000"/>
                    </a:prstClr>
                  </a:outerShdw>
                </a:effectLst>
                <a:uLnTx/>
                <a:uFillTx/>
                <a:latin typeface="Gill Sans MT" panose="020B0502020104020203" pitchFamily="34" charset="0"/>
                <a:ea typeface="+mn-ea"/>
                <a:cs typeface="+mn-cs"/>
              </a:rPr>
              <a:t> Package 14 - CIPP</a:t>
            </a:r>
            <a:endParaRPr kumimoji="0" lang="en-US" sz="2400" b="0" i="0"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Gill Sans MT" panose="020B0502020104020203" pitchFamily="34" charset="0"/>
              <a:ea typeface="+mn-ea"/>
              <a:cs typeface="+mn-cs"/>
            </a:endParaRPr>
          </a:p>
        </p:txBody>
      </p:sp>
      <p:sp>
        <p:nvSpPr>
          <p:cNvPr id="5" name="Oval 4"/>
          <p:cNvSpPr/>
          <p:nvPr userDrawn="1"/>
        </p:nvSpPr>
        <p:spPr>
          <a:xfrm>
            <a:off x="9822305" y="5934075"/>
            <a:ext cx="2160145" cy="923925"/>
          </a:xfrm>
          <a:prstGeom prst="ellipse">
            <a:avLst/>
          </a:prstGeom>
          <a:solidFill>
            <a:schemeClr val="tx1">
              <a:alpha val="45000"/>
            </a:schemeClr>
          </a:solidFill>
          <a:ln>
            <a:noFill/>
          </a:ln>
          <a:effectLst>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p:cNvGrpSpPr/>
          <p:nvPr userDrawn="1"/>
        </p:nvGrpSpPr>
        <p:grpSpPr>
          <a:xfrm>
            <a:off x="4570589" y="77002"/>
            <a:ext cx="2812701" cy="197644"/>
            <a:chOff x="4562271" y="316896"/>
            <a:chExt cx="2812701" cy="197644"/>
          </a:xfrm>
        </p:grpSpPr>
        <p:pic>
          <p:nvPicPr>
            <p:cNvPr id="23" name="Picture 22"/>
            <p:cNvPicPr>
              <a:picLocks noChangeAspect="1"/>
            </p:cNvPicPr>
            <p:nvPr userDrawn="1"/>
          </p:nvPicPr>
          <p:blipFill rotWithShape="1">
            <a:blip r:embed="rId15" cstate="print">
              <a:extLst>
                <a:ext uri="{28A0092B-C50C-407E-A947-70E740481C1C}">
                  <a14:useLocalDpi xmlns:a14="http://schemas.microsoft.com/office/drawing/2010/main" val="0"/>
                </a:ext>
              </a:extLst>
            </a:blip>
            <a:srcRect l="5416" t="39904" r="7356" b="23059"/>
            <a:stretch/>
          </p:blipFill>
          <p:spPr>
            <a:xfrm>
              <a:off x="5991466" y="316896"/>
              <a:ext cx="1383506" cy="197644"/>
            </a:xfrm>
            <a:prstGeom prst="rect">
              <a:avLst/>
            </a:prstGeom>
            <a:ln>
              <a:noFill/>
            </a:ln>
            <a:effectLst>
              <a:outerShdw blurRad="38100" dist="25400" dir="2700000" algn="tl" rotWithShape="0">
                <a:srgbClr val="333333">
                  <a:alpha val="70000"/>
                </a:srgbClr>
              </a:outerShdw>
            </a:effectLst>
          </p:spPr>
        </p:pic>
        <p:pic>
          <p:nvPicPr>
            <p:cNvPr id="24" name="Picture 23"/>
            <p:cNvPicPr>
              <a:picLocks noChangeAspect="1"/>
            </p:cNvPicPr>
            <p:nvPr userDrawn="1"/>
          </p:nvPicPr>
          <p:blipFill rotWithShape="1">
            <a:blip r:embed="rId15" cstate="print">
              <a:extLst>
                <a:ext uri="{28A0092B-C50C-407E-A947-70E740481C1C}">
                  <a14:useLocalDpi xmlns:a14="http://schemas.microsoft.com/office/drawing/2010/main" val="0"/>
                </a:ext>
              </a:extLst>
            </a:blip>
            <a:srcRect l="5416" t="23391" r="34958" b="62330"/>
            <a:stretch/>
          </p:blipFill>
          <p:spPr>
            <a:xfrm>
              <a:off x="4562271" y="356131"/>
              <a:ext cx="1429195" cy="115155"/>
            </a:xfrm>
            <a:prstGeom prst="rect">
              <a:avLst/>
            </a:prstGeom>
            <a:ln>
              <a:noFill/>
            </a:ln>
            <a:effectLst>
              <a:outerShdw blurRad="38100" dist="25400" dir="2700000" algn="tl" rotWithShape="0">
                <a:srgbClr val="333333"/>
              </a:outerShdw>
            </a:effectLst>
          </p:spPr>
        </p:pic>
      </p:grpSp>
      <p:pic>
        <p:nvPicPr>
          <p:cNvPr id="2" name="Picture 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623481" y="6166362"/>
            <a:ext cx="1141855" cy="644332"/>
          </a:xfrm>
          <a:prstGeom prst="rect">
            <a:avLst/>
          </a:prstGeom>
          <a:effectLst>
            <a:outerShdw blurRad="76200" dist="25400" dir="2700000" algn="ctr" rotWithShape="0">
              <a:schemeClr val="tx1">
                <a:alpha val="70000"/>
              </a:schemeClr>
            </a:outerShdw>
          </a:effectLst>
        </p:spPr>
      </p:pic>
    </p:spTree>
  </p:cSld>
  <p:clrMap bg1="lt1" tx1="dk1" bg2="lt2" tx2="dk2" accent1="accent1" accent2="accent2" accent3="accent3" accent4="accent4" accent5="accent5" accent6="accent6" hlink="hlink" folHlink="folHlink"/>
  <p:sldLayoutIdLst>
    <p:sldLayoutId id="2147483684" r:id="rId1"/>
    <p:sldLayoutId id="2147483702" r:id="rId2"/>
    <p:sldLayoutId id="2147483686" r:id="rId3"/>
    <p:sldLayoutId id="2147483705" r:id="rId4"/>
    <p:sldLayoutId id="2147483704" r:id="rId5"/>
    <p:sldLayoutId id="2147483703" r:id="rId6"/>
    <p:sldLayoutId id="2147483687" r:id="rId7"/>
    <p:sldLayoutId id="2147483688" r:id="rId8"/>
    <p:sldLayoutId id="2147483689" r:id="rId9"/>
    <p:sldLayoutId id="2147483690" r:id="rId10"/>
    <p:sldLayoutId id="2147483691" r:id="rId11"/>
  </p:sldLayoutIdLst>
  <p:timing>
    <p:tnLst>
      <p:par>
        <p:cTn id="1" dur="indefinite" restart="never" nodeType="tmRoot"/>
      </p:par>
    </p:tnLst>
  </p:timing>
  <p:hf hdr="0" ftr="0"/>
  <p:txStyles>
    <p:titleStyle>
      <a:lvl1pPr algn="l" defTabSz="914400" rtl="0" eaLnBrk="1" latinLnBrk="0" hangingPunct="1">
        <a:spcBef>
          <a:spcPct val="0"/>
        </a:spcBef>
        <a:buNone/>
        <a:defRPr sz="4000" kern="1200" baseline="0">
          <a:solidFill>
            <a:srgbClr val="000099"/>
          </a:solidFill>
          <a:latin typeface="Arial Black"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apps.saws.org/Business_Center/Contractsol/"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mailto:Marisol.Robles@saws.org" TargetMode="External"/><Relationship Id="rId2" Type="http://schemas.openxmlformats.org/officeDocument/2006/relationships/hyperlink" Target="mailto:Janie.Powell@saws.or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xml"/><Relationship Id="rId4" Type="http://schemas.openxmlformats.org/officeDocument/2006/relationships/image" Target="../media/image51.jpeg"/></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www.google.com/url?sa=i&amp;rct=j&amp;q=&amp;esrc=s&amp;source=images&amp;cd=&amp;ved=2ahUKEwipqJCdrs7cAhVPd6wKHeUVCbAQjRx6BAgBEAU&amp;url=http://www.3coast.com/7-interview-questions-to-determine-personality-fit/&amp;psig=AOvVaw1smCv3AY94iRaavBSBgCJL&amp;ust=1533298887197548"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mailto:Marisol.Robles@saws.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saws.smwbe.com/" TargetMode="External"/><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15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418401"/>
            <a:ext cx="11389896" cy="675204"/>
          </a:xfrm>
        </p:spPr>
        <p:txBody>
          <a:bodyPr/>
          <a:lstStyle/>
          <a:p>
            <a:r>
              <a:rPr lang="en-US" dirty="0"/>
              <a:t>Contract Solicitations </a:t>
            </a:r>
            <a:r>
              <a:rPr lang="en-US" dirty="0" smtClean="0"/>
              <a:t>Website</a:t>
            </a:r>
            <a:endParaRPr lang="en-US" dirty="0"/>
          </a:p>
        </p:txBody>
      </p:sp>
      <p:sp>
        <p:nvSpPr>
          <p:cNvPr id="6" name="Content Placeholder 5"/>
          <p:cNvSpPr>
            <a:spLocks noGrp="1"/>
          </p:cNvSpPr>
          <p:nvPr>
            <p:ph idx="1"/>
          </p:nvPr>
        </p:nvSpPr>
        <p:spPr>
          <a:xfrm>
            <a:off x="609600" y="1451027"/>
            <a:ext cx="10996246" cy="1679035"/>
          </a:xfrm>
        </p:spPr>
        <p:txBody>
          <a:bodyPr/>
          <a:lstStyle/>
          <a:p>
            <a:pPr algn="just"/>
            <a:r>
              <a:rPr lang="en-US" sz="2400" dirty="0"/>
              <a:t>To locate the Contract Solicitations website choose Resources</a:t>
            </a:r>
          </a:p>
          <a:p>
            <a:pPr marL="0" indent="0" algn="just">
              <a:buNone/>
            </a:pPr>
            <a:endParaRPr lang="en-US" sz="2400" dirty="0"/>
          </a:p>
          <a:p>
            <a:pPr marL="0" indent="0" algn="just">
              <a:buNone/>
            </a:pPr>
            <a:endParaRPr lang="en-US" sz="2400" dirty="0"/>
          </a:p>
          <a:p>
            <a:pPr algn="just"/>
            <a:endParaRPr lang="en-US" sz="2400" dirty="0"/>
          </a:p>
          <a:p>
            <a:pPr algn="just"/>
            <a:endParaRPr lang="en-US" sz="2400" dirty="0"/>
          </a:p>
          <a:p>
            <a:pPr algn="just"/>
            <a:endParaRPr lang="en-US" sz="800" dirty="0"/>
          </a:p>
          <a:p>
            <a:pPr algn="just"/>
            <a:r>
              <a:rPr lang="en-US" sz="2400" dirty="0"/>
              <a:t>At the drop down menu choose Contract Solicitations.</a:t>
            </a:r>
          </a:p>
          <a:p>
            <a:pPr algn="just"/>
            <a:endParaRPr lang="en-US" sz="2400" dirty="0"/>
          </a:p>
        </p:txBody>
      </p:sp>
      <p:sp>
        <p:nvSpPr>
          <p:cNvPr id="7" name="Subtitle 6"/>
          <p:cNvSpPr>
            <a:spLocks noGrp="1"/>
          </p:cNvSpPr>
          <p:nvPr>
            <p:ph type="subTitle" idx="13"/>
          </p:nvPr>
        </p:nvSpPr>
        <p:spPr/>
        <p:txBody>
          <a:bodyPr>
            <a:normAutofit lnSpcReduction="10000"/>
          </a:bodyPr>
          <a:lstStyle/>
          <a:p>
            <a:r>
              <a:rPr lang="en-US" dirty="0">
                <a:solidFill>
                  <a:schemeClr val="tx1"/>
                </a:solidFill>
              </a:rPr>
              <a:t> </a:t>
            </a:r>
          </a:p>
        </p:txBody>
      </p:sp>
      <p:pic>
        <p:nvPicPr>
          <p:cNvPr id="2" name="Picture 1"/>
          <p:cNvPicPr>
            <a:picLocks noChangeAspect="1"/>
          </p:cNvPicPr>
          <p:nvPr/>
        </p:nvPicPr>
        <p:blipFill rotWithShape="1">
          <a:blip r:embed="rId2"/>
          <a:srcRect r="5242"/>
          <a:stretch/>
        </p:blipFill>
        <p:spPr>
          <a:xfrm>
            <a:off x="870276" y="2032029"/>
            <a:ext cx="7391360" cy="1318342"/>
          </a:xfrm>
          <a:prstGeom prst="rect">
            <a:avLst/>
          </a:prstGeom>
        </p:spPr>
      </p:pic>
      <p:sp>
        <p:nvSpPr>
          <p:cNvPr id="3" name="Oval 2"/>
          <p:cNvSpPr/>
          <p:nvPr/>
        </p:nvSpPr>
        <p:spPr>
          <a:xfrm>
            <a:off x="4045561" y="2458549"/>
            <a:ext cx="1040790" cy="4095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a:srcRect b="14912"/>
          <a:stretch/>
        </p:blipFill>
        <p:spPr>
          <a:xfrm>
            <a:off x="8696325" y="3275270"/>
            <a:ext cx="2476500" cy="2715956"/>
          </a:xfrm>
          <a:prstGeom prst="rect">
            <a:avLst/>
          </a:prstGeom>
        </p:spPr>
      </p:pic>
      <p:cxnSp>
        <p:nvCxnSpPr>
          <p:cNvPr id="11" name="Straight Connector 10"/>
          <p:cNvCxnSpPr/>
          <p:nvPr/>
        </p:nvCxnSpPr>
        <p:spPr>
          <a:xfrm>
            <a:off x="8420100" y="2032029"/>
            <a:ext cx="38100" cy="3959197"/>
          </a:xfrm>
          <a:prstGeom prst="line">
            <a:avLst/>
          </a:prstGeom>
        </p:spPr>
        <p:style>
          <a:lnRef idx="1">
            <a:schemeClr val="accent1"/>
          </a:lnRef>
          <a:fillRef idx="0">
            <a:schemeClr val="accent1"/>
          </a:fillRef>
          <a:effectRef idx="0">
            <a:schemeClr val="accent1"/>
          </a:effectRef>
          <a:fontRef idx="minor">
            <a:schemeClr val="tx1"/>
          </a:fontRef>
        </p:style>
      </p:cxnSp>
      <p:sp>
        <p:nvSpPr>
          <p:cNvPr id="9" name="Right Arrow 8"/>
          <p:cNvSpPr/>
          <p:nvPr/>
        </p:nvSpPr>
        <p:spPr>
          <a:xfrm>
            <a:off x="7949692" y="4874064"/>
            <a:ext cx="623887" cy="1787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7741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Vendor Registration &amp; Notification (VRN)</a:t>
            </a:r>
          </a:p>
        </p:txBody>
      </p:sp>
      <p:sp>
        <p:nvSpPr>
          <p:cNvPr id="6" name="Content Placeholder 5"/>
          <p:cNvSpPr>
            <a:spLocks noGrp="1"/>
          </p:cNvSpPr>
          <p:nvPr>
            <p:ph idx="1"/>
          </p:nvPr>
        </p:nvSpPr>
        <p:spPr>
          <a:xfrm>
            <a:off x="609600" y="1727199"/>
            <a:ext cx="10972800" cy="4241209"/>
          </a:xfrm>
        </p:spPr>
        <p:txBody>
          <a:bodyPr/>
          <a:lstStyle/>
          <a:p>
            <a:r>
              <a:rPr lang="en-US" dirty="0"/>
              <a:t>Receive bid notices directly in your email “Inbox”.</a:t>
            </a:r>
          </a:p>
          <a:p>
            <a:r>
              <a:rPr lang="en-US" dirty="0"/>
              <a:t>Download bid documents.</a:t>
            </a:r>
          </a:p>
          <a:p>
            <a:r>
              <a:rPr lang="en-US" dirty="0"/>
              <a:t>Subscribe to specific bids.</a:t>
            </a:r>
          </a:p>
          <a:p>
            <a:r>
              <a:rPr lang="en-US" dirty="0"/>
              <a:t>Receive addendum notifications.</a:t>
            </a:r>
          </a:p>
          <a:p>
            <a:pPr marL="0" indent="0">
              <a:buNone/>
            </a:pPr>
            <a:endParaRPr lang="en-US" dirty="0"/>
          </a:p>
          <a:p>
            <a:pPr marL="0" indent="0">
              <a:buNone/>
            </a:pPr>
            <a:r>
              <a:rPr lang="en-US" dirty="0">
                <a:hlinkClick r:id="rId2"/>
              </a:rPr>
              <a:t>https://apps.saws.org/Business_Center/Contractsol/</a:t>
            </a:r>
            <a:r>
              <a:rPr lang="en-US" dirty="0"/>
              <a:t> </a:t>
            </a:r>
          </a:p>
        </p:txBody>
      </p:sp>
      <p:sp>
        <p:nvSpPr>
          <p:cNvPr id="7" name="Subtitle 6"/>
          <p:cNvSpPr>
            <a:spLocks noGrp="1"/>
          </p:cNvSpPr>
          <p:nvPr>
            <p:ph type="subTitle" idx="13"/>
          </p:nvPr>
        </p:nvSpPr>
        <p:spPr/>
        <p:txBody>
          <a:bodyPr>
            <a:normAutofit lnSpcReduction="10000"/>
          </a:bodyPr>
          <a:lstStyle/>
          <a:p>
            <a:r>
              <a:rPr lang="en-US" dirty="0"/>
              <a:t>Reasons to Register in the VRN</a:t>
            </a:r>
          </a:p>
          <a:p>
            <a:endParaRPr lang="en-US" dirty="0"/>
          </a:p>
        </p:txBody>
      </p:sp>
      <p:pic>
        <p:nvPicPr>
          <p:cNvPr id="8" name="Picture 7"/>
          <p:cNvPicPr>
            <a:picLocks noChangeAspect="1"/>
          </p:cNvPicPr>
          <p:nvPr/>
        </p:nvPicPr>
        <p:blipFill>
          <a:blip r:embed="rId3"/>
          <a:stretch>
            <a:fillRect/>
          </a:stretch>
        </p:blipFill>
        <p:spPr>
          <a:xfrm>
            <a:off x="9023253" y="2166050"/>
            <a:ext cx="2971800" cy="2371725"/>
          </a:xfrm>
          <a:prstGeom prst="rect">
            <a:avLst/>
          </a:prstGeom>
        </p:spPr>
      </p:pic>
      <p:sp>
        <p:nvSpPr>
          <p:cNvPr id="9" name="Right Arrow 8"/>
          <p:cNvSpPr/>
          <p:nvPr/>
        </p:nvSpPr>
        <p:spPr>
          <a:xfrm>
            <a:off x="8399366" y="4027365"/>
            <a:ext cx="623887" cy="1787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217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Contract Requirements</a:t>
            </a:r>
          </a:p>
        </p:txBody>
      </p:sp>
      <p:sp>
        <p:nvSpPr>
          <p:cNvPr id="6" name="Content Placeholder 5"/>
          <p:cNvSpPr>
            <a:spLocks noGrp="1"/>
          </p:cNvSpPr>
          <p:nvPr>
            <p:ph idx="1"/>
          </p:nvPr>
        </p:nvSpPr>
        <p:spPr>
          <a:xfrm>
            <a:off x="609600" y="1531083"/>
            <a:ext cx="10972800" cy="4465679"/>
          </a:xfrm>
        </p:spPr>
        <p:txBody>
          <a:bodyPr/>
          <a:lstStyle/>
          <a:p>
            <a:pPr algn="just"/>
            <a:r>
              <a:rPr lang="en-US" sz="2400" dirty="0"/>
              <a:t>Payroll records are subject to review</a:t>
            </a:r>
          </a:p>
          <a:p>
            <a:pPr algn="just"/>
            <a:r>
              <a:rPr lang="en-US" sz="2400" dirty="0"/>
              <a:t>Contractors to utilize LCP Tracker </a:t>
            </a:r>
          </a:p>
          <a:p>
            <a:pPr algn="just"/>
            <a:r>
              <a:rPr lang="en-US" sz="2400" dirty="0" smtClean="0"/>
              <a:t>Certified </a:t>
            </a:r>
            <a:r>
              <a:rPr lang="en-US" sz="2400" dirty="0"/>
              <a:t>payroll to be submitted on weekly basis</a:t>
            </a:r>
          </a:p>
          <a:p>
            <a:pPr algn="just"/>
            <a:r>
              <a:rPr lang="en-US" sz="2400" dirty="0"/>
              <a:t>Contractors are responsible for sub-contractor payroll </a:t>
            </a:r>
          </a:p>
          <a:p>
            <a:pPr algn="just"/>
            <a:r>
              <a:rPr lang="en-US" sz="2400" dirty="0"/>
              <a:t>Late payrolls delay contractor payments from SAWS</a:t>
            </a:r>
          </a:p>
          <a:p>
            <a:pPr algn="just"/>
            <a:r>
              <a:rPr lang="en-US" sz="2400" dirty="0" smtClean="0"/>
              <a:t>Wage </a:t>
            </a:r>
            <a:r>
              <a:rPr lang="en-US" sz="2400" dirty="0"/>
              <a:t>decisions are included within the specifications</a:t>
            </a:r>
          </a:p>
          <a:p>
            <a:pPr algn="just"/>
            <a:r>
              <a:rPr lang="en-US" sz="2400" dirty="0" smtClean="0"/>
              <a:t>Site </a:t>
            </a:r>
            <a:r>
              <a:rPr lang="en-US" sz="2400" dirty="0"/>
              <a:t>visits are random and unannounced</a:t>
            </a:r>
          </a:p>
          <a:p>
            <a:pPr algn="just"/>
            <a:r>
              <a:rPr lang="en-US" sz="2400" dirty="0"/>
              <a:t>Interviews will be </a:t>
            </a:r>
            <a:r>
              <a:rPr lang="en-US" sz="2400" dirty="0" smtClean="0"/>
              <a:t>conducted </a:t>
            </a:r>
            <a:r>
              <a:rPr lang="en-US" sz="2400" dirty="0"/>
              <a:t>and will be private &amp; confidential</a:t>
            </a:r>
          </a:p>
          <a:p>
            <a:pPr algn="just"/>
            <a:r>
              <a:rPr lang="en-US" sz="2400" dirty="0" smtClean="0"/>
              <a:t>All </a:t>
            </a:r>
            <a:r>
              <a:rPr lang="en-US" sz="2400" dirty="0"/>
              <a:t>apprenticeship programs will need to be approved by Department of Labor prior to starting</a:t>
            </a:r>
          </a:p>
          <a:p>
            <a:endParaRPr lang="en-US" dirty="0"/>
          </a:p>
        </p:txBody>
      </p:sp>
      <p:sp>
        <p:nvSpPr>
          <p:cNvPr id="7" name="Subtitle 6"/>
          <p:cNvSpPr>
            <a:spLocks noGrp="1"/>
          </p:cNvSpPr>
          <p:nvPr>
            <p:ph type="subTitle" idx="13"/>
          </p:nvPr>
        </p:nvSpPr>
        <p:spPr/>
        <p:txBody>
          <a:bodyPr>
            <a:normAutofit lnSpcReduction="10000"/>
          </a:bodyPr>
          <a:lstStyle/>
          <a:p>
            <a:r>
              <a:rPr lang="en-US" dirty="0"/>
              <a:t>Prevailing Wage Rate and Labor Standards – Section 2.10 of the General Conditions</a:t>
            </a:r>
          </a:p>
          <a:p>
            <a:endParaRPr lang="en-US" dirty="0"/>
          </a:p>
        </p:txBody>
      </p:sp>
    </p:spTree>
    <p:extLst>
      <p:ext uri="{BB962C8B-B14F-4D97-AF65-F5344CB8AC3E}">
        <p14:creationId xmlns:p14="http://schemas.microsoft.com/office/powerpoint/2010/main" val="2335027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Contract Requirements</a:t>
            </a:r>
          </a:p>
        </p:txBody>
      </p:sp>
      <p:sp>
        <p:nvSpPr>
          <p:cNvPr id="6" name="Content Placeholder 5"/>
          <p:cNvSpPr>
            <a:spLocks noGrp="1"/>
          </p:cNvSpPr>
          <p:nvPr>
            <p:ph idx="1"/>
          </p:nvPr>
        </p:nvSpPr>
        <p:spPr>
          <a:xfrm>
            <a:off x="684415" y="1585174"/>
            <a:ext cx="10972800" cy="3675424"/>
          </a:xfrm>
        </p:spPr>
        <p:txBody>
          <a:bodyPr/>
          <a:lstStyle/>
          <a:p>
            <a:pPr algn="just"/>
            <a:r>
              <a:rPr lang="en-US" dirty="0"/>
              <a:t>Insurance requirements are found in Section 5.7 of the GCs</a:t>
            </a:r>
          </a:p>
          <a:p>
            <a:pPr lvl="1" algn="just"/>
            <a:r>
              <a:rPr lang="en-US" dirty="0"/>
              <a:t>Installation Floater </a:t>
            </a:r>
            <a:r>
              <a:rPr lang="en-US" dirty="0" smtClean="0"/>
              <a:t>in lieu of Builder’s Risk</a:t>
            </a:r>
            <a:endParaRPr lang="en-US" dirty="0"/>
          </a:p>
          <a:p>
            <a:pPr lvl="1" algn="just"/>
            <a:r>
              <a:rPr lang="en-US" dirty="0"/>
              <a:t>Maintain insurance coverage during the construction of this Project</a:t>
            </a:r>
          </a:p>
          <a:p>
            <a:pPr algn="just"/>
            <a:r>
              <a:rPr lang="en-US" dirty="0"/>
              <a:t>Will ask for insurance prior to Board award to expedite execution of the contract</a:t>
            </a:r>
          </a:p>
          <a:p>
            <a:pPr algn="just"/>
            <a:r>
              <a:rPr lang="en-US" dirty="0"/>
              <a:t>Compliant prior to executing the contract</a:t>
            </a:r>
          </a:p>
        </p:txBody>
      </p:sp>
      <p:sp>
        <p:nvSpPr>
          <p:cNvPr id="4" name="Subtitle 6"/>
          <p:cNvSpPr>
            <a:spLocks noGrp="1"/>
          </p:cNvSpPr>
          <p:nvPr>
            <p:ph type="subTitle" idx="13"/>
          </p:nvPr>
        </p:nvSpPr>
        <p:spPr>
          <a:xfrm>
            <a:off x="745064" y="926903"/>
            <a:ext cx="11385453" cy="445459"/>
          </a:xfrm>
        </p:spPr>
        <p:txBody>
          <a:bodyPr>
            <a:normAutofit lnSpcReduction="10000"/>
          </a:bodyPr>
          <a:lstStyle/>
          <a:p>
            <a:r>
              <a:rPr lang="en-US" dirty="0"/>
              <a:t>Supplemental Conditions</a:t>
            </a:r>
          </a:p>
          <a:p>
            <a:endParaRPr lang="en-US" dirty="0"/>
          </a:p>
        </p:txBody>
      </p:sp>
    </p:spTree>
    <p:extLst>
      <p:ext uri="{BB962C8B-B14F-4D97-AF65-F5344CB8AC3E}">
        <p14:creationId xmlns:p14="http://schemas.microsoft.com/office/powerpoint/2010/main" val="2231941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Contract Requirements</a:t>
            </a:r>
          </a:p>
        </p:txBody>
      </p:sp>
      <p:sp>
        <p:nvSpPr>
          <p:cNvPr id="7" name="Subtitle 6"/>
          <p:cNvSpPr>
            <a:spLocks noGrp="1"/>
          </p:cNvSpPr>
          <p:nvPr>
            <p:ph type="subTitle" idx="13"/>
          </p:nvPr>
        </p:nvSpPr>
        <p:spPr>
          <a:xfrm>
            <a:off x="745064" y="909970"/>
            <a:ext cx="11385453" cy="445459"/>
          </a:xfrm>
        </p:spPr>
        <p:txBody>
          <a:bodyPr>
            <a:normAutofit lnSpcReduction="10000"/>
          </a:bodyPr>
          <a:lstStyle/>
          <a:p>
            <a:r>
              <a:rPr lang="en-US" dirty="0"/>
              <a:t>Supplemental </a:t>
            </a:r>
            <a:r>
              <a:rPr lang="en-US" dirty="0" smtClean="0"/>
              <a:t>Conditions (Continued)</a:t>
            </a:r>
            <a:endParaRPr lang="en-US" dirty="0"/>
          </a:p>
          <a:p>
            <a:endParaRPr lang="en-US" dirty="0"/>
          </a:p>
        </p:txBody>
      </p:sp>
      <p:sp>
        <p:nvSpPr>
          <p:cNvPr id="2" name="Content Placeholder 1"/>
          <p:cNvSpPr>
            <a:spLocks noGrp="1"/>
          </p:cNvSpPr>
          <p:nvPr>
            <p:ph idx="1"/>
          </p:nvPr>
        </p:nvSpPr>
        <p:spPr/>
        <p:txBody>
          <a:bodyPr/>
          <a:lstStyle/>
          <a:p>
            <a:pPr marL="0" indent="0">
              <a:buNone/>
            </a:pPr>
            <a:r>
              <a:rPr lang="en-US" dirty="0" smtClean="0"/>
              <a:t>Apparent Low Bidder</a:t>
            </a:r>
          </a:p>
          <a:p>
            <a:r>
              <a:rPr lang="en-US" sz="2800" dirty="0" smtClean="0"/>
              <a:t>Notified within 24 hours of Bid Opening</a:t>
            </a:r>
          </a:p>
          <a:p>
            <a:pPr algn="just">
              <a:lnSpc>
                <a:spcPct val="150000"/>
              </a:lnSpc>
            </a:pPr>
            <a:r>
              <a:rPr lang="en-US" sz="2800" dirty="0" smtClean="0"/>
              <a:t>Thoroughly </a:t>
            </a:r>
            <a:r>
              <a:rPr lang="en-US" sz="2800" dirty="0"/>
              <a:t>complete Statement of Bidder’s Experience form</a:t>
            </a:r>
          </a:p>
          <a:p>
            <a:pPr lvl="1" algn="just">
              <a:lnSpc>
                <a:spcPct val="150000"/>
              </a:lnSpc>
            </a:pPr>
            <a:r>
              <a:rPr lang="en-US" dirty="0"/>
              <a:t>Projects should meet requirements identified in </a:t>
            </a:r>
            <a:r>
              <a:rPr lang="en-US" dirty="0" smtClean="0"/>
              <a:t>the solicitation</a:t>
            </a:r>
          </a:p>
          <a:p>
            <a:pPr lvl="1" algn="just"/>
            <a:r>
              <a:rPr lang="en-US" dirty="0" smtClean="0"/>
              <a:t>References </a:t>
            </a:r>
            <a:r>
              <a:rPr lang="en-US" dirty="0"/>
              <a:t>and contact information must be verified prior to submitting  </a:t>
            </a:r>
          </a:p>
          <a:p>
            <a:pPr lvl="1" algn="just">
              <a:lnSpc>
                <a:spcPct val="150000"/>
              </a:lnSpc>
            </a:pPr>
            <a:endParaRPr lang="en-US" dirty="0"/>
          </a:p>
        </p:txBody>
      </p:sp>
    </p:spTree>
    <p:extLst>
      <p:ext uri="{BB962C8B-B14F-4D97-AF65-F5344CB8AC3E}">
        <p14:creationId xmlns:p14="http://schemas.microsoft.com/office/powerpoint/2010/main" val="2937488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Contract Requirements</a:t>
            </a:r>
          </a:p>
        </p:txBody>
      </p:sp>
      <p:sp>
        <p:nvSpPr>
          <p:cNvPr id="6" name="Content Placeholder 5"/>
          <p:cNvSpPr>
            <a:spLocks noGrp="1"/>
          </p:cNvSpPr>
          <p:nvPr>
            <p:ph idx="1"/>
          </p:nvPr>
        </p:nvSpPr>
        <p:spPr>
          <a:xfrm>
            <a:off x="609600" y="1290161"/>
            <a:ext cx="10972800" cy="1994906"/>
          </a:xfrm>
        </p:spPr>
        <p:txBody>
          <a:bodyPr/>
          <a:lstStyle/>
          <a:p>
            <a:pPr algn="just"/>
            <a:r>
              <a:rPr lang="en-US" sz="2400" dirty="0"/>
              <a:t>Contractor shall perform the work with its own organization on at least 40% of the total original contract price which should be indicated on the Good Faith Effort Plan. </a:t>
            </a:r>
          </a:p>
          <a:p>
            <a:pPr algn="just"/>
            <a:r>
              <a:rPr lang="en-US" sz="2400" dirty="0" smtClean="0"/>
              <a:t>Liquidated </a:t>
            </a:r>
            <a:r>
              <a:rPr lang="en-US" sz="2400" dirty="0"/>
              <a:t>damages will be assessed as follows for final completion extending beyond contract time: </a:t>
            </a:r>
            <a:endParaRPr lang="en-US" sz="2400" dirty="0" smtClean="0"/>
          </a:p>
          <a:p>
            <a:pPr algn="just"/>
            <a:r>
              <a:rPr lang="en-US" sz="2400" dirty="0"/>
              <a:t>Any days tallied after 42 days will be assessed as a Tier 6 rate.</a:t>
            </a:r>
          </a:p>
          <a:p>
            <a:pPr algn="just"/>
            <a:endParaRPr lang="en-US" sz="2400" dirty="0"/>
          </a:p>
          <a:p>
            <a:endParaRPr lang="en-US" sz="2400" dirty="0"/>
          </a:p>
          <a:p>
            <a:endParaRPr lang="en-US" sz="2400" dirty="0"/>
          </a:p>
          <a:p>
            <a:pPr marL="0" indent="0" algn="just">
              <a:buNone/>
            </a:pPr>
            <a:endParaRPr lang="en-US" sz="2400" dirty="0"/>
          </a:p>
          <a:p>
            <a:pPr marL="0" indent="0" algn="just">
              <a:buNone/>
            </a:pPr>
            <a:endParaRPr lang="en-US" sz="2400" dirty="0"/>
          </a:p>
          <a:p>
            <a:pPr marL="0" indent="0" algn="just">
              <a:buNone/>
            </a:pPr>
            <a:endParaRPr lang="en-US" sz="1800" dirty="0"/>
          </a:p>
          <a:p>
            <a:pPr marL="0" indent="0" algn="ctr">
              <a:buNone/>
            </a:pPr>
            <a:r>
              <a:rPr lang="en-US" sz="1600" dirty="0"/>
              <a:t>	</a:t>
            </a:r>
          </a:p>
          <a:p>
            <a:endParaRPr lang="en-US" sz="2400" dirty="0"/>
          </a:p>
        </p:txBody>
      </p:sp>
      <p:sp>
        <p:nvSpPr>
          <p:cNvPr id="7" name="Subtitle 6"/>
          <p:cNvSpPr>
            <a:spLocks noGrp="1"/>
          </p:cNvSpPr>
          <p:nvPr>
            <p:ph type="subTitle" idx="13"/>
          </p:nvPr>
        </p:nvSpPr>
        <p:spPr>
          <a:xfrm>
            <a:off x="745064" y="909970"/>
            <a:ext cx="11385453" cy="445459"/>
          </a:xfrm>
        </p:spPr>
        <p:txBody>
          <a:bodyPr>
            <a:normAutofit lnSpcReduction="10000"/>
          </a:bodyPr>
          <a:lstStyle/>
          <a:p>
            <a:r>
              <a:rPr lang="en-US" dirty="0"/>
              <a:t>Supplemental </a:t>
            </a:r>
            <a:r>
              <a:rPr lang="en-US" dirty="0" smtClean="0"/>
              <a:t>Conditions (Continued)</a:t>
            </a:r>
            <a:endParaRPr lang="en-US" dirty="0"/>
          </a:p>
          <a:p>
            <a:endParaRPr lang="en-US" dirty="0"/>
          </a:p>
        </p:txBody>
      </p:sp>
      <p:pic>
        <p:nvPicPr>
          <p:cNvPr id="2" name="Picture 1"/>
          <p:cNvPicPr>
            <a:picLocks noChangeAspect="1"/>
          </p:cNvPicPr>
          <p:nvPr/>
        </p:nvPicPr>
        <p:blipFill>
          <a:blip r:embed="rId2"/>
          <a:stretch>
            <a:fillRect/>
          </a:stretch>
        </p:blipFill>
        <p:spPr>
          <a:xfrm>
            <a:off x="3133087" y="3285067"/>
            <a:ext cx="5925826" cy="2072820"/>
          </a:xfrm>
          <a:prstGeom prst="rect">
            <a:avLst/>
          </a:prstGeom>
        </p:spPr>
      </p:pic>
      <p:sp>
        <p:nvSpPr>
          <p:cNvPr id="8" name="Content Placeholder 5"/>
          <p:cNvSpPr txBox="1">
            <a:spLocks/>
          </p:cNvSpPr>
          <p:nvPr/>
        </p:nvSpPr>
        <p:spPr>
          <a:xfrm>
            <a:off x="609599" y="5292619"/>
            <a:ext cx="10972800" cy="113866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lumMod val="65000"/>
                    <a:lumOff val="35000"/>
                  </a:schemeClr>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65000"/>
                    <a:lumOff val="35000"/>
                  </a:schemeClr>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fontAlgn="auto">
              <a:spcAft>
                <a:spcPts val="0"/>
              </a:spcAft>
            </a:pPr>
            <a:r>
              <a:rPr lang="en-US" sz="2400" dirty="0" smtClean="0"/>
              <a:t>Any days tallied after 42 days will be assessed as a Tier 6 rate.</a:t>
            </a:r>
          </a:p>
          <a:p>
            <a:pPr algn="just" fontAlgn="auto">
              <a:spcAft>
                <a:spcPts val="0"/>
              </a:spcAft>
            </a:pPr>
            <a:endParaRPr lang="en-US" sz="2400" dirty="0" smtClean="0"/>
          </a:p>
          <a:p>
            <a:pPr fontAlgn="auto">
              <a:spcAft>
                <a:spcPts val="0"/>
              </a:spcAft>
            </a:pPr>
            <a:endParaRPr lang="en-US" sz="2400" dirty="0" smtClean="0"/>
          </a:p>
          <a:p>
            <a:pPr fontAlgn="auto">
              <a:spcAft>
                <a:spcPts val="0"/>
              </a:spcAft>
            </a:pPr>
            <a:endParaRPr lang="en-US" sz="2400" dirty="0" smtClean="0"/>
          </a:p>
          <a:p>
            <a:pPr marL="0" indent="0" algn="just" fontAlgn="auto">
              <a:spcAft>
                <a:spcPts val="0"/>
              </a:spcAft>
              <a:buFont typeface="Arial" pitchFamily="34" charset="0"/>
              <a:buNone/>
            </a:pPr>
            <a:endParaRPr lang="en-US" sz="2400" dirty="0" smtClean="0"/>
          </a:p>
          <a:p>
            <a:pPr marL="0" indent="0" algn="just" fontAlgn="auto">
              <a:spcAft>
                <a:spcPts val="0"/>
              </a:spcAft>
              <a:buFont typeface="Arial" pitchFamily="34" charset="0"/>
              <a:buNone/>
            </a:pPr>
            <a:endParaRPr lang="en-US" sz="2400" dirty="0" smtClean="0"/>
          </a:p>
          <a:p>
            <a:pPr marL="0" indent="0" algn="just" fontAlgn="auto">
              <a:spcAft>
                <a:spcPts val="0"/>
              </a:spcAft>
              <a:buFont typeface="Arial" pitchFamily="34" charset="0"/>
              <a:buNone/>
            </a:pPr>
            <a:endParaRPr lang="en-US" sz="1800" dirty="0" smtClean="0"/>
          </a:p>
          <a:p>
            <a:pPr marL="0" indent="0" algn="ctr" fontAlgn="auto">
              <a:spcAft>
                <a:spcPts val="0"/>
              </a:spcAft>
              <a:buFont typeface="Arial" pitchFamily="34" charset="0"/>
              <a:buNone/>
            </a:pPr>
            <a:r>
              <a:rPr lang="en-US" sz="1600" dirty="0" smtClean="0"/>
              <a:t>	</a:t>
            </a:r>
          </a:p>
          <a:p>
            <a:pPr fontAlgn="auto">
              <a:spcAft>
                <a:spcPts val="0"/>
              </a:spcAft>
            </a:pPr>
            <a:endParaRPr lang="en-US" sz="2400" dirty="0"/>
          </a:p>
        </p:txBody>
      </p:sp>
    </p:spTree>
    <p:extLst>
      <p:ext uri="{BB962C8B-B14F-4D97-AF65-F5344CB8AC3E}">
        <p14:creationId xmlns:p14="http://schemas.microsoft.com/office/powerpoint/2010/main" val="29091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Bid Packet Preparation</a:t>
            </a:r>
          </a:p>
        </p:txBody>
      </p:sp>
      <p:sp>
        <p:nvSpPr>
          <p:cNvPr id="5" name="Content Placeholder 4"/>
          <p:cNvSpPr>
            <a:spLocks noGrp="1"/>
          </p:cNvSpPr>
          <p:nvPr>
            <p:ph idx="1"/>
          </p:nvPr>
        </p:nvSpPr>
        <p:spPr>
          <a:xfrm>
            <a:off x="609599" y="1337733"/>
            <a:ext cx="10972800" cy="4623589"/>
          </a:xfrm>
        </p:spPr>
        <p:txBody>
          <a:bodyPr/>
          <a:lstStyle/>
          <a:p>
            <a:pPr algn="just"/>
            <a:r>
              <a:rPr lang="en-US" sz="2800" dirty="0"/>
              <a:t>Utilize the Bid Packet Checklist within the specifications</a:t>
            </a:r>
          </a:p>
          <a:p>
            <a:pPr algn="just"/>
            <a:r>
              <a:rPr lang="en-US" sz="2800" u="sng" dirty="0" smtClean="0"/>
              <a:t>Double </a:t>
            </a:r>
            <a:r>
              <a:rPr lang="en-US" sz="2800" u="sng" dirty="0"/>
              <a:t>check</a:t>
            </a:r>
            <a:r>
              <a:rPr lang="en-US" sz="2800" dirty="0"/>
              <a:t> all mathematical calculations and verify all extensions</a:t>
            </a:r>
          </a:p>
          <a:p>
            <a:pPr algn="just"/>
            <a:r>
              <a:rPr lang="en-US" sz="2800" dirty="0" smtClean="0"/>
              <a:t>Ensure </a:t>
            </a:r>
            <a:r>
              <a:rPr lang="en-US" sz="2800" dirty="0"/>
              <a:t>Mobilization and Preparing Right-Of-Way </a:t>
            </a:r>
            <a:r>
              <a:rPr lang="en-US" sz="2800" dirty="0" smtClean="0"/>
              <a:t>do not exceed percentage</a:t>
            </a:r>
            <a:endParaRPr lang="en-US" sz="2800" dirty="0"/>
          </a:p>
          <a:p>
            <a:pPr algn="just"/>
            <a:r>
              <a:rPr lang="en-US" sz="2800" dirty="0" smtClean="0"/>
              <a:t>Addendums </a:t>
            </a:r>
            <a:r>
              <a:rPr lang="en-US" sz="2800" dirty="0"/>
              <a:t>are acknowledged on the Bid </a:t>
            </a:r>
            <a:r>
              <a:rPr lang="en-US" sz="2800" dirty="0" smtClean="0"/>
              <a:t>Proposals</a:t>
            </a:r>
          </a:p>
          <a:p>
            <a:pPr lvl="1" algn="just"/>
            <a:r>
              <a:rPr lang="en-US" sz="2400" dirty="0"/>
              <a:t>Check our website regularly for addendum postings </a:t>
            </a:r>
          </a:p>
          <a:p>
            <a:pPr lvl="1" algn="just"/>
            <a:r>
              <a:rPr lang="en-US" sz="2400" dirty="0"/>
              <a:t>It is possible to have multiple addendums during the time frame in addition to the scheduled final addendum</a:t>
            </a:r>
          </a:p>
          <a:p>
            <a:pPr lvl="1" algn="just"/>
            <a:endParaRPr lang="en-US" sz="2400" dirty="0"/>
          </a:p>
        </p:txBody>
      </p:sp>
    </p:spTree>
    <p:extLst>
      <p:ext uri="{BB962C8B-B14F-4D97-AF65-F5344CB8AC3E}">
        <p14:creationId xmlns:p14="http://schemas.microsoft.com/office/powerpoint/2010/main" val="233092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Reminders</a:t>
            </a:r>
          </a:p>
        </p:txBody>
      </p:sp>
      <p:sp>
        <p:nvSpPr>
          <p:cNvPr id="3" name="Content Placeholder 2"/>
          <p:cNvSpPr>
            <a:spLocks noGrp="1"/>
          </p:cNvSpPr>
          <p:nvPr>
            <p:ph idx="1"/>
          </p:nvPr>
        </p:nvSpPr>
        <p:spPr>
          <a:xfrm>
            <a:off x="609600" y="1219200"/>
            <a:ext cx="10972800" cy="4788259"/>
          </a:xfrm>
        </p:spPr>
        <p:txBody>
          <a:bodyPr>
            <a:normAutofit/>
          </a:bodyPr>
          <a:lstStyle/>
          <a:p>
            <a:pPr lvl="0">
              <a:lnSpc>
                <a:spcPct val="150000"/>
              </a:lnSpc>
              <a:spcBef>
                <a:spcPts val="0"/>
              </a:spcBef>
            </a:pPr>
            <a:r>
              <a:rPr lang="en-US" dirty="0" smtClean="0"/>
              <a:t>All </a:t>
            </a:r>
            <a:r>
              <a:rPr lang="en-US" dirty="0"/>
              <a:t>questions should be sent in writing to the corresponding Contract Administrator by email or fax</a:t>
            </a:r>
            <a:r>
              <a:rPr lang="en-US" b="1" dirty="0"/>
              <a:t>.  </a:t>
            </a:r>
          </a:p>
          <a:p>
            <a:pPr lvl="0">
              <a:lnSpc>
                <a:spcPct val="150000"/>
              </a:lnSpc>
              <a:spcBef>
                <a:spcPts val="0"/>
              </a:spcBef>
            </a:pPr>
            <a:r>
              <a:rPr lang="en-US" dirty="0"/>
              <a:t>Please identify the project by its associated solicitation number. </a:t>
            </a:r>
            <a:r>
              <a:rPr lang="en-US" dirty="0" smtClean="0"/>
              <a:t>CO-00364</a:t>
            </a:r>
            <a:endParaRPr lang="en-US" dirty="0"/>
          </a:p>
        </p:txBody>
      </p:sp>
    </p:spTree>
    <p:extLst>
      <p:ext uri="{BB962C8B-B14F-4D97-AF65-F5344CB8AC3E}">
        <p14:creationId xmlns:p14="http://schemas.microsoft.com/office/powerpoint/2010/main" val="3905564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Temporary Bid Opening Procedures</a:t>
            </a:r>
            <a:endParaRPr lang="en-US" dirty="0"/>
          </a:p>
        </p:txBody>
      </p:sp>
      <p:sp>
        <p:nvSpPr>
          <p:cNvPr id="3" name="Content Placeholder 2"/>
          <p:cNvSpPr>
            <a:spLocks noGrp="1"/>
          </p:cNvSpPr>
          <p:nvPr>
            <p:ph idx="1"/>
          </p:nvPr>
        </p:nvSpPr>
        <p:spPr>
          <a:xfrm>
            <a:off x="609599" y="1102242"/>
            <a:ext cx="11389896" cy="4517382"/>
          </a:xfrm>
        </p:spPr>
        <p:txBody>
          <a:bodyPr/>
          <a:lstStyle/>
          <a:p>
            <a:pPr algn="just">
              <a:spcBef>
                <a:spcPts val="0"/>
              </a:spcBef>
            </a:pPr>
            <a:r>
              <a:rPr lang="en-US" sz="2800" dirty="0" smtClean="0"/>
              <a:t>Bids will be submitted using SAWS’ temporary bid opening procedures</a:t>
            </a:r>
            <a:endParaRPr lang="en-US" sz="2800" dirty="0"/>
          </a:p>
          <a:p>
            <a:pPr algn="just">
              <a:spcBef>
                <a:spcPts val="0"/>
              </a:spcBef>
            </a:pPr>
            <a:r>
              <a:rPr lang="en-US" sz="2800" dirty="0"/>
              <a:t>SAWS encourages and prefers the submission of electronic </a:t>
            </a:r>
            <a:r>
              <a:rPr lang="en-US" sz="2800" dirty="0" smtClean="0"/>
              <a:t>bids using its secure FTP site.</a:t>
            </a:r>
          </a:p>
          <a:p>
            <a:pPr lvl="1" algn="just">
              <a:spcBef>
                <a:spcPts val="0"/>
              </a:spcBef>
            </a:pPr>
            <a:r>
              <a:rPr lang="en-US" dirty="0" smtClean="0"/>
              <a:t>Bidders should submit a request via email to obtain access to the site no later than 24 hours before the bid opening.</a:t>
            </a:r>
          </a:p>
          <a:p>
            <a:pPr algn="just">
              <a:spcBef>
                <a:spcPts val="0"/>
              </a:spcBef>
            </a:pPr>
            <a:r>
              <a:rPr lang="en-US" sz="2800" dirty="0" smtClean="0"/>
              <a:t>Or, Bidders may drop off bid; but only the required items</a:t>
            </a:r>
          </a:p>
          <a:p>
            <a:pPr lvl="1" algn="just">
              <a:spcBef>
                <a:spcPts val="0"/>
              </a:spcBef>
            </a:pPr>
            <a:r>
              <a:rPr lang="en-US" dirty="0" smtClean="0"/>
              <a:t>Drop box is located at 2800 US Hwy 281 N, Customer Service Tower</a:t>
            </a:r>
          </a:p>
          <a:p>
            <a:pPr lvl="2" algn="just">
              <a:spcBef>
                <a:spcPts val="0"/>
              </a:spcBef>
            </a:pPr>
            <a:r>
              <a:rPr lang="en-US" sz="2800" dirty="0" smtClean="0"/>
              <a:t>Enter the first set of glass double doors</a:t>
            </a:r>
          </a:p>
          <a:p>
            <a:pPr lvl="2" algn="just">
              <a:spcBef>
                <a:spcPts val="0"/>
              </a:spcBef>
            </a:pPr>
            <a:r>
              <a:rPr lang="en-US" sz="2800" dirty="0" smtClean="0"/>
              <a:t>Insert into the black drop box on the wall on the left hand side</a:t>
            </a:r>
          </a:p>
          <a:p>
            <a:pPr algn="just">
              <a:spcBef>
                <a:spcPts val="0"/>
              </a:spcBef>
            </a:pPr>
            <a:r>
              <a:rPr lang="en-US" sz="2800" dirty="0" smtClean="0"/>
              <a:t>Late bids will not be accepted and will be returned unopened.</a:t>
            </a:r>
          </a:p>
          <a:p>
            <a:pPr algn="just">
              <a:spcBef>
                <a:spcPts val="0"/>
              </a:spcBef>
            </a:pPr>
            <a:r>
              <a:rPr lang="en-US" sz="2800" dirty="0" smtClean="0"/>
              <a:t>Bid Opening will be handled via WebEx only; link found in IFB</a:t>
            </a:r>
            <a:endParaRPr lang="en-US" sz="2800" dirty="0"/>
          </a:p>
          <a:p>
            <a:pPr algn="just"/>
            <a:endParaRPr lang="en-US" sz="2800" dirty="0"/>
          </a:p>
        </p:txBody>
      </p:sp>
    </p:spTree>
    <p:extLst>
      <p:ext uri="{BB962C8B-B14F-4D97-AF65-F5344CB8AC3E}">
        <p14:creationId xmlns:p14="http://schemas.microsoft.com/office/powerpoint/2010/main" val="27579029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361" y="455870"/>
            <a:ext cx="11389896" cy="675389"/>
          </a:xfrm>
        </p:spPr>
        <p:txBody>
          <a:bodyPr/>
          <a:lstStyle/>
          <a:p>
            <a:r>
              <a:rPr lang="en-US" dirty="0"/>
              <a:t>Contact Information</a:t>
            </a:r>
            <a:br>
              <a:rPr lang="en-US" dirty="0"/>
            </a:br>
            <a:endParaRPr lang="en-US" dirty="0"/>
          </a:p>
        </p:txBody>
      </p:sp>
      <p:graphicFrame>
        <p:nvGraphicFramePr>
          <p:cNvPr id="6" name="Content Placeholder 1"/>
          <p:cNvGraphicFramePr>
            <a:graphicFrameLocks noGrp="1"/>
          </p:cNvGraphicFramePr>
          <p:nvPr>
            <p:ph idx="1"/>
            <p:extLst>
              <p:ext uri="{D42A27DB-BD31-4B8C-83A1-F6EECF244321}">
                <p14:modId xmlns:p14="http://schemas.microsoft.com/office/powerpoint/2010/main" val="4048330050"/>
              </p:ext>
            </p:extLst>
          </p:nvPr>
        </p:nvGraphicFramePr>
        <p:xfrm>
          <a:off x="409575" y="1467485"/>
          <a:ext cx="11363324" cy="1112520"/>
        </p:xfrm>
        <a:graphic>
          <a:graphicData uri="http://schemas.openxmlformats.org/drawingml/2006/table">
            <a:tbl>
              <a:tblPr firstRow="1" bandRow="1">
                <a:tableStyleId>{5C22544A-7EE6-4342-B048-85BDC9FD1C3A}</a:tableStyleId>
              </a:tblPr>
              <a:tblGrid>
                <a:gridCol w="2327904">
                  <a:extLst>
                    <a:ext uri="{9D8B030D-6E8A-4147-A177-3AD203B41FA5}">
                      <a16:colId xmlns="" xmlns:a16="http://schemas.microsoft.com/office/drawing/2014/main" val="20000"/>
                    </a:ext>
                  </a:extLst>
                </a:gridCol>
                <a:gridCol w="3353758">
                  <a:extLst>
                    <a:ext uri="{9D8B030D-6E8A-4147-A177-3AD203B41FA5}">
                      <a16:colId xmlns="" xmlns:a16="http://schemas.microsoft.com/office/drawing/2014/main" val="20001"/>
                    </a:ext>
                  </a:extLst>
                </a:gridCol>
                <a:gridCol w="2443163">
                  <a:extLst>
                    <a:ext uri="{9D8B030D-6E8A-4147-A177-3AD203B41FA5}">
                      <a16:colId xmlns="" xmlns:a16="http://schemas.microsoft.com/office/drawing/2014/main" val="20002"/>
                    </a:ext>
                  </a:extLst>
                </a:gridCol>
                <a:gridCol w="3238499">
                  <a:extLst>
                    <a:ext uri="{9D8B030D-6E8A-4147-A177-3AD203B41FA5}">
                      <a16:colId xmlns="" xmlns:a16="http://schemas.microsoft.com/office/drawing/2014/main" val="20003"/>
                    </a:ext>
                  </a:extLst>
                </a:gridCol>
              </a:tblGrid>
              <a:tr h="370840">
                <a:tc>
                  <a:txBody>
                    <a:bodyPr/>
                    <a:lstStyle/>
                    <a:p>
                      <a:pPr algn="ctr"/>
                      <a:r>
                        <a:rPr lang="en-US" sz="1800" u="sng" dirty="0"/>
                        <a:t>Contact Name</a:t>
                      </a:r>
                      <a:endParaRPr lang="en-US" sz="1800" b="1" u="sng" dirty="0">
                        <a:solidFill>
                          <a:schemeClr val="accent6">
                            <a:lumMod val="75000"/>
                          </a:schemeClr>
                        </a:solidFill>
                        <a:latin typeface="Calibri" panose="020F0502020204030204" pitchFamily="34" charset="0"/>
                      </a:endParaRPr>
                    </a:p>
                  </a:txBody>
                  <a:tcPr anchor="ctr"/>
                </a:tc>
                <a:tc>
                  <a:txBody>
                    <a:bodyPr/>
                    <a:lstStyle/>
                    <a:p>
                      <a:pPr algn="ctr"/>
                      <a:r>
                        <a:rPr lang="en-US" sz="1800" u="sng" dirty="0"/>
                        <a:t>Title</a:t>
                      </a:r>
                      <a:endParaRPr lang="en-US" sz="1800" b="1" u="sng" dirty="0">
                        <a:solidFill>
                          <a:schemeClr val="accent6">
                            <a:lumMod val="75000"/>
                          </a:schemeClr>
                        </a:solidFill>
                        <a:latin typeface="Calibri" panose="020F0502020204030204" pitchFamily="34" charset="0"/>
                      </a:endParaRPr>
                    </a:p>
                  </a:txBody>
                  <a:tcPr anchor="ctr"/>
                </a:tc>
                <a:tc>
                  <a:txBody>
                    <a:bodyPr/>
                    <a:lstStyle/>
                    <a:p>
                      <a:pPr algn="ctr"/>
                      <a:r>
                        <a:rPr lang="en-US" sz="1800" u="sng" dirty="0"/>
                        <a:t>Telephone Number</a:t>
                      </a:r>
                      <a:endParaRPr lang="en-US" sz="1800" b="1" u="sng" dirty="0">
                        <a:solidFill>
                          <a:schemeClr val="accent6">
                            <a:lumMod val="75000"/>
                          </a:schemeClr>
                        </a:solidFill>
                        <a:latin typeface="Calibri" panose="020F0502020204030204" pitchFamily="34" charset="0"/>
                      </a:endParaRPr>
                    </a:p>
                  </a:txBody>
                  <a:tcPr anchor="ctr"/>
                </a:tc>
                <a:tc>
                  <a:txBody>
                    <a:bodyPr/>
                    <a:lstStyle/>
                    <a:p>
                      <a:pPr algn="ctr"/>
                      <a:r>
                        <a:rPr lang="en-US" sz="1800" u="sng" dirty="0"/>
                        <a:t>Email address</a:t>
                      </a:r>
                      <a:endParaRPr lang="en-US" sz="1800" b="1" u="sng" dirty="0">
                        <a:solidFill>
                          <a:schemeClr val="accent6">
                            <a:lumMod val="75000"/>
                          </a:schemeClr>
                        </a:solidFill>
                        <a:latin typeface="Calibri" panose="020F0502020204030204" pitchFamily="34" charset="0"/>
                      </a:endParaRPr>
                    </a:p>
                  </a:txBody>
                  <a:tcPr anchor="ctr"/>
                </a:tc>
                <a:extLst>
                  <a:ext uri="{0D108BD9-81ED-4DB2-BD59-A6C34878D82A}">
                    <a16:rowId xmlns="" xmlns:a16="http://schemas.microsoft.com/office/drawing/2014/main" val="10000"/>
                  </a:ext>
                </a:extLst>
              </a:tr>
              <a:tr h="370840">
                <a:tc>
                  <a:txBody>
                    <a:bodyPr/>
                    <a:lstStyle/>
                    <a:p>
                      <a:pPr algn="ctr"/>
                      <a:r>
                        <a:rPr lang="en-US" dirty="0"/>
                        <a:t>Janie Powell</a:t>
                      </a:r>
                    </a:p>
                  </a:txBody>
                  <a:tcPr/>
                </a:tc>
                <a:tc>
                  <a:txBody>
                    <a:bodyPr/>
                    <a:lstStyle/>
                    <a:p>
                      <a:pPr algn="ctr"/>
                      <a:r>
                        <a:rPr lang="en-US" dirty="0"/>
                        <a:t>Contract Administrator</a:t>
                      </a:r>
                    </a:p>
                  </a:txBody>
                  <a:tcPr/>
                </a:tc>
                <a:tc>
                  <a:txBody>
                    <a:bodyPr/>
                    <a:lstStyle/>
                    <a:p>
                      <a:pPr algn="ctr"/>
                      <a:r>
                        <a:rPr lang="en-US" dirty="0"/>
                        <a:t>210-233-2443</a:t>
                      </a:r>
                    </a:p>
                  </a:txBody>
                  <a:tcPr/>
                </a:tc>
                <a:tc>
                  <a:txBody>
                    <a:bodyPr/>
                    <a:lstStyle/>
                    <a:p>
                      <a:pPr algn="ctr"/>
                      <a:r>
                        <a:rPr lang="en-US" dirty="0">
                          <a:hlinkClick r:id="rId2"/>
                        </a:rPr>
                        <a:t>Janie.Powell@saws.org</a:t>
                      </a:r>
                      <a:r>
                        <a:rPr lang="en-US" baseline="0" dirty="0"/>
                        <a:t>  </a:t>
                      </a:r>
                      <a:r>
                        <a:rPr lang="en-US" dirty="0"/>
                        <a:t> </a:t>
                      </a:r>
                    </a:p>
                  </a:txBody>
                  <a:tcPr/>
                </a:tc>
                <a:extLst>
                  <a:ext uri="{0D108BD9-81ED-4DB2-BD59-A6C34878D82A}">
                    <a16:rowId xmlns="" xmlns:a16="http://schemas.microsoft.com/office/drawing/2014/main" val="10001"/>
                  </a:ext>
                </a:extLst>
              </a:tr>
              <a:tr h="370840">
                <a:tc>
                  <a:txBody>
                    <a:bodyPr/>
                    <a:lstStyle/>
                    <a:p>
                      <a:pPr algn="ctr"/>
                      <a:r>
                        <a:rPr lang="en-US" dirty="0"/>
                        <a:t>Marisol Robles</a:t>
                      </a:r>
                    </a:p>
                  </a:txBody>
                  <a:tcPr/>
                </a:tc>
                <a:tc>
                  <a:txBody>
                    <a:bodyPr/>
                    <a:lstStyle/>
                    <a:p>
                      <a:pPr algn="ctr"/>
                      <a:r>
                        <a:rPr lang="en-US" dirty="0"/>
                        <a:t>SMWVB</a:t>
                      </a:r>
                      <a:r>
                        <a:rPr lang="en-US" baseline="0" dirty="0"/>
                        <a:t> Program Manager</a:t>
                      </a:r>
                      <a:endParaRPr lang="en-US" dirty="0"/>
                    </a:p>
                  </a:txBody>
                  <a:tcPr/>
                </a:tc>
                <a:tc>
                  <a:txBody>
                    <a:bodyPr/>
                    <a:lstStyle/>
                    <a:p>
                      <a:pPr algn="ctr"/>
                      <a:r>
                        <a:rPr lang="en-US" dirty="0"/>
                        <a:t>210-233-3420</a:t>
                      </a:r>
                    </a:p>
                  </a:txBody>
                  <a:tcPr/>
                </a:tc>
                <a:tc>
                  <a:txBody>
                    <a:bodyPr/>
                    <a:lstStyle/>
                    <a:p>
                      <a:pPr algn="ctr"/>
                      <a:r>
                        <a:rPr lang="en-US" dirty="0">
                          <a:hlinkClick r:id="rId3"/>
                        </a:rPr>
                        <a:t>Marisol.Robles@saws.org</a:t>
                      </a:r>
                      <a:r>
                        <a:rPr lang="en-US" dirty="0"/>
                        <a:t> </a:t>
                      </a:r>
                    </a:p>
                  </a:txBody>
                  <a:tcPr/>
                </a:tc>
                <a:extLst>
                  <a:ext uri="{0D108BD9-81ED-4DB2-BD59-A6C34878D82A}">
                    <a16:rowId xmlns="" xmlns:a16="http://schemas.microsoft.com/office/drawing/2014/main" val="10002"/>
                  </a:ext>
                </a:extLst>
              </a:tr>
            </a:tbl>
          </a:graphicData>
        </a:graphic>
      </p:graphicFrame>
      <p:sp>
        <p:nvSpPr>
          <p:cNvPr id="5" name="Content Placeholder 4"/>
          <p:cNvSpPr txBox="1">
            <a:spLocks/>
          </p:cNvSpPr>
          <p:nvPr/>
        </p:nvSpPr>
        <p:spPr>
          <a:xfrm>
            <a:off x="676175" y="3138960"/>
            <a:ext cx="10972800" cy="267425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lumMod val="65000"/>
                    <a:lumOff val="35000"/>
                  </a:schemeClr>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65000"/>
                    <a:lumOff val="35000"/>
                  </a:schemeClr>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fontAlgn="auto">
              <a:spcAft>
                <a:spcPts val="0"/>
              </a:spcAft>
              <a:buNone/>
            </a:pPr>
            <a:r>
              <a:rPr lang="en-US" sz="2800" dirty="0"/>
              <a:t>Please be advised that Bidders are prohibited from communicating with any other SAWS staff, the Consultant, the Developer, or City of San Antonio officials regarding this IFB up until the contract is awarded as outlined in the Instructions to Bidders</a:t>
            </a:r>
            <a:endParaRPr lang="en-US" sz="2400" dirty="0"/>
          </a:p>
          <a:p>
            <a:pPr algn="just" fontAlgn="auto">
              <a:spcAft>
                <a:spcPts val="0"/>
              </a:spcAft>
            </a:pPr>
            <a:endParaRPr lang="en-US" sz="2400" dirty="0"/>
          </a:p>
          <a:p>
            <a:pPr algn="just" fontAlgn="auto">
              <a:spcAft>
                <a:spcPts val="0"/>
              </a:spcAft>
            </a:pPr>
            <a:endParaRPr lang="en-US" sz="2800" dirty="0"/>
          </a:p>
        </p:txBody>
      </p:sp>
      <p:sp>
        <p:nvSpPr>
          <p:cNvPr id="8" name="Subtitle 6"/>
          <p:cNvSpPr txBox="1">
            <a:spLocks/>
          </p:cNvSpPr>
          <p:nvPr/>
        </p:nvSpPr>
        <p:spPr>
          <a:xfrm>
            <a:off x="676175" y="2693501"/>
            <a:ext cx="11385453" cy="445459"/>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r>
              <a:rPr lang="en-US" sz="2600" dirty="0">
                <a:solidFill>
                  <a:schemeClr val="accent5">
                    <a:lumMod val="75000"/>
                  </a:schemeClr>
                </a:solidFill>
                <a:latin typeface="Gill Sans MT" panose="020B0502020104020203" pitchFamily="34" charset="0"/>
              </a:rPr>
              <a:t>REMINDER</a:t>
            </a:r>
          </a:p>
        </p:txBody>
      </p:sp>
    </p:spTree>
    <p:extLst>
      <p:ext uri="{BB962C8B-B14F-4D97-AF65-F5344CB8AC3E}">
        <p14:creationId xmlns:p14="http://schemas.microsoft.com/office/powerpoint/2010/main" val="2567741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Oral Statements</a:t>
            </a:r>
          </a:p>
        </p:txBody>
      </p:sp>
      <p:sp>
        <p:nvSpPr>
          <p:cNvPr id="5" name="Content Placeholder 4"/>
          <p:cNvSpPr>
            <a:spLocks noGrp="1"/>
          </p:cNvSpPr>
          <p:nvPr>
            <p:ph idx="1"/>
          </p:nvPr>
        </p:nvSpPr>
        <p:spPr>
          <a:xfrm>
            <a:off x="609600" y="1447800"/>
            <a:ext cx="10848975" cy="4513522"/>
          </a:xfrm>
        </p:spPr>
        <p:txBody>
          <a:bodyPr/>
          <a:lstStyle/>
          <a:p>
            <a:pPr marL="0" indent="0" algn="just">
              <a:buNone/>
            </a:pPr>
            <a:r>
              <a:rPr lang="en-US" sz="4000" dirty="0"/>
              <a:t>Oral statements or discussion during the pre-bid meeting today will not be binding, nor will it change or affect the terms or conditions within the Plans and Specifications of this Project.  Changes, if any, will be addressed in writing only via an Addendum.</a:t>
            </a:r>
          </a:p>
          <a:p>
            <a:endParaRPr lang="en-US" sz="4000" dirty="0"/>
          </a:p>
        </p:txBody>
      </p:sp>
    </p:spTree>
    <p:extLst>
      <p:ext uri="{BB962C8B-B14F-4D97-AF65-F5344CB8AC3E}">
        <p14:creationId xmlns:p14="http://schemas.microsoft.com/office/powerpoint/2010/main" val="345501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442762"/>
            <a:ext cx="11389896" cy="721894"/>
          </a:xfrm>
        </p:spPr>
        <p:txBody>
          <a:bodyPr/>
          <a:lstStyle/>
          <a:p>
            <a:r>
              <a:rPr lang="en-US" dirty="0"/>
              <a:t>Contract Background</a:t>
            </a:r>
          </a:p>
        </p:txBody>
      </p:sp>
      <p:sp>
        <p:nvSpPr>
          <p:cNvPr id="3" name="Content Placeholder 2"/>
          <p:cNvSpPr>
            <a:spLocks noGrp="1"/>
          </p:cNvSpPr>
          <p:nvPr>
            <p:ph idx="1"/>
          </p:nvPr>
        </p:nvSpPr>
        <p:spPr>
          <a:xfrm>
            <a:off x="609600" y="1164657"/>
            <a:ext cx="10972800" cy="4803752"/>
          </a:xfrm>
        </p:spPr>
        <p:txBody>
          <a:bodyPr/>
          <a:lstStyle/>
          <a:p>
            <a:r>
              <a:rPr lang="en-US" sz="2400" dirty="0"/>
              <a:t>Sealed bids are requested by the San Antonio Water System for the construction of approximately 4,316-linear feet (LF) of 8-inch, 1,082-lf of 10-inch, and 305-lf of 12-inch Sewer Main via Cured-In-Place-Pipe (CIPP) and Point Repairs. </a:t>
            </a:r>
          </a:p>
          <a:p>
            <a:endParaRPr lang="en-US" sz="2400" dirty="0"/>
          </a:p>
          <a:p>
            <a:r>
              <a:rPr lang="en-US" sz="2400" dirty="0"/>
              <a:t>Project is part of the Consent Decree.</a:t>
            </a:r>
          </a:p>
          <a:p>
            <a:endParaRPr lang="en-US" sz="2400" dirty="0"/>
          </a:p>
          <a:p>
            <a:r>
              <a:rPr lang="en-US" sz="2400" dirty="0"/>
              <a:t>Contractor is to become familiar with the plans, specifications, and project locations. </a:t>
            </a:r>
          </a:p>
          <a:p>
            <a:endParaRPr lang="en-US" sz="2400" dirty="0"/>
          </a:p>
        </p:txBody>
      </p:sp>
    </p:spTree>
    <p:extLst>
      <p:ext uri="{BB962C8B-B14F-4D97-AF65-F5344CB8AC3E}">
        <p14:creationId xmlns:p14="http://schemas.microsoft.com/office/powerpoint/2010/main" val="38232806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6EA472-B649-4681-AA58-B0D8B73B7216}"/>
              </a:ext>
            </a:extLst>
          </p:cNvPr>
          <p:cNvSpPr>
            <a:spLocks noGrp="1"/>
          </p:cNvSpPr>
          <p:nvPr>
            <p:ph type="title"/>
          </p:nvPr>
        </p:nvSpPr>
        <p:spPr/>
        <p:txBody>
          <a:bodyPr/>
          <a:lstStyle/>
          <a:p>
            <a:r>
              <a:rPr lang="en-US" dirty="0"/>
              <a:t>Project Sites</a:t>
            </a:r>
          </a:p>
        </p:txBody>
      </p:sp>
      <p:sp>
        <p:nvSpPr>
          <p:cNvPr id="3" name="Content Placeholder 2">
            <a:extLst>
              <a:ext uri="{FF2B5EF4-FFF2-40B4-BE49-F238E27FC236}">
                <a16:creationId xmlns:a16="http://schemas.microsoft.com/office/drawing/2014/main" xmlns="" id="{8C2BAE02-65A4-4913-B4E1-E66AC2881A29}"/>
              </a:ext>
            </a:extLst>
          </p:cNvPr>
          <p:cNvSpPr>
            <a:spLocks noGrp="1"/>
          </p:cNvSpPr>
          <p:nvPr>
            <p:ph idx="1"/>
          </p:nvPr>
        </p:nvSpPr>
        <p:spPr>
          <a:xfrm>
            <a:off x="609600" y="1195385"/>
            <a:ext cx="3706761" cy="4772796"/>
          </a:xfrm>
        </p:spPr>
        <p:txBody>
          <a:bodyPr/>
          <a:lstStyle/>
          <a:p>
            <a:r>
              <a:rPr lang="en-US" sz="2800" dirty="0"/>
              <a:t>Site 1- El Sendero</a:t>
            </a:r>
          </a:p>
          <a:p>
            <a:r>
              <a:rPr lang="en-US" sz="2800" dirty="0"/>
              <a:t>Site 2- S. Weidner</a:t>
            </a:r>
          </a:p>
          <a:p>
            <a:r>
              <a:rPr lang="en-US" sz="2800" dirty="0"/>
              <a:t>Site 3- Highcliff</a:t>
            </a:r>
          </a:p>
          <a:p>
            <a:r>
              <a:rPr lang="en-US" sz="2800" dirty="0"/>
              <a:t>Site 4- Deerfield</a:t>
            </a:r>
          </a:p>
          <a:p>
            <a:r>
              <a:rPr lang="en-US" sz="2800" dirty="0"/>
              <a:t>Site 5- Berrycreek</a:t>
            </a:r>
          </a:p>
          <a:p>
            <a:r>
              <a:rPr lang="en-US" sz="2800" dirty="0"/>
              <a:t>Site 6- Tropical</a:t>
            </a:r>
          </a:p>
          <a:p>
            <a:r>
              <a:rPr lang="en-US" sz="2800" dirty="0"/>
              <a:t>Site 7- Hall Park</a:t>
            </a:r>
          </a:p>
          <a:p>
            <a:r>
              <a:rPr lang="en-US" sz="2800" dirty="0"/>
              <a:t>Site 8- Cambray </a:t>
            </a:r>
          </a:p>
          <a:p>
            <a:r>
              <a:rPr lang="en-US" sz="2800" dirty="0"/>
              <a:t>Site 9- Azucena</a:t>
            </a:r>
          </a:p>
          <a:p>
            <a:pPr marL="0" indent="0">
              <a:buNone/>
            </a:pPr>
            <a:endParaRPr lang="en-US" sz="2800" dirty="0"/>
          </a:p>
          <a:p>
            <a:endParaRPr lang="en-US" sz="2800" dirty="0"/>
          </a:p>
          <a:p>
            <a:endParaRPr lang="en-US" sz="2800" dirty="0"/>
          </a:p>
          <a:p>
            <a:endParaRPr lang="en-US" sz="2800" dirty="0"/>
          </a:p>
          <a:p>
            <a:endParaRPr lang="en-US" sz="2800" dirty="0"/>
          </a:p>
        </p:txBody>
      </p:sp>
      <p:sp>
        <p:nvSpPr>
          <p:cNvPr id="4" name="Content Placeholder 2">
            <a:extLst>
              <a:ext uri="{FF2B5EF4-FFF2-40B4-BE49-F238E27FC236}">
                <a16:creationId xmlns:a16="http://schemas.microsoft.com/office/drawing/2014/main" xmlns="" id="{851DED92-39E2-475C-9C0D-DB1CB935DDBD}"/>
              </a:ext>
            </a:extLst>
          </p:cNvPr>
          <p:cNvSpPr txBox="1">
            <a:spLocks/>
          </p:cNvSpPr>
          <p:nvPr/>
        </p:nvSpPr>
        <p:spPr>
          <a:xfrm>
            <a:off x="7329948" y="1195385"/>
            <a:ext cx="4252452" cy="477279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lumMod val="65000"/>
                    <a:lumOff val="35000"/>
                  </a:schemeClr>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65000"/>
                    <a:lumOff val="35000"/>
                  </a:schemeClr>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US" sz="2800" dirty="0"/>
              <a:t>Site 10- San Simeon</a:t>
            </a:r>
          </a:p>
          <a:p>
            <a:pPr fontAlgn="auto">
              <a:spcAft>
                <a:spcPts val="0"/>
              </a:spcAft>
            </a:pPr>
            <a:r>
              <a:rPr lang="en-US" sz="2800" dirty="0"/>
              <a:t>Site 11- Medina Base</a:t>
            </a:r>
          </a:p>
          <a:p>
            <a:pPr fontAlgn="auto">
              <a:spcAft>
                <a:spcPts val="0"/>
              </a:spcAft>
            </a:pPr>
            <a:r>
              <a:rPr lang="en-US" sz="2800" dirty="0"/>
              <a:t>Site 12- Cedarhurst</a:t>
            </a:r>
          </a:p>
          <a:p>
            <a:pPr fontAlgn="auto">
              <a:spcAft>
                <a:spcPts val="0"/>
              </a:spcAft>
            </a:pPr>
            <a:r>
              <a:rPr lang="en-US" sz="2800" dirty="0"/>
              <a:t>Site 13- Mai Kai</a:t>
            </a:r>
          </a:p>
          <a:p>
            <a:pPr fontAlgn="auto">
              <a:spcAft>
                <a:spcPts val="0"/>
              </a:spcAft>
            </a:pPr>
            <a:r>
              <a:rPr lang="en-US" sz="2800" dirty="0"/>
              <a:t>Site 14- Bane</a:t>
            </a:r>
          </a:p>
          <a:p>
            <a:pPr fontAlgn="auto">
              <a:spcAft>
                <a:spcPts val="0"/>
              </a:spcAft>
            </a:pPr>
            <a:r>
              <a:rPr lang="en-US" sz="2800" dirty="0"/>
              <a:t>Site 15- Doolittle</a:t>
            </a:r>
          </a:p>
          <a:p>
            <a:pPr marL="0" indent="0" fontAlgn="auto">
              <a:spcAft>
                <a:spcPts val="0"/>
              </a:spcAft>
              <a:buFont typeface="Arial" pitchFamily="34" charset="0"/>
              <a:buNone/>
            </a:pPr>
            <a:endParaRPr lang="en-US" sz="2800" dirty="0"/>
          </a:p>
          <a:p>
            <a:pPr fontAlgn="auto">
              <a:spcAft>
                <a:spcPts val="0"/>
              </a:spcAft>
            </a:pPr>
            <a:endParaRPr lang="en-US" sz="2800" dirty="0"/>
          </a:p>
          <a:p>
            <a:pPr fontAlgn="auto">
              <a:spcAft>
                <a:spcPts val="0"/>
              </a:spcAft>
            </a:pPr>
            <a:endParaRPr lang="en-US" sz="2800" dirty="0"/>
          </a:p>
          <a:p>
            <a:pPr fontAlgn="auto">
              <a:spcAft>
                <a:spcPts val="0"/>
              </a:spcAft>
            </a:pPr>
            <a:endParaRPr lang="en-US" sz="2800" dirty="0"/>
          </a:p>
          <a:p>
            <a:pPr fontAlgn="auto">
              <a:spcAft>
                <a:spcPts val="0"/>
              </a:spcAft>
            </a:pPr>
            <a:endParaRPr lang="en-US" sz="2800" dirty="0"/>
          </a:p>
        </p:txBody>
      </p:sp>
    </p:spTree>
    <p:extLst>
      <p:ext uri="{BB962C8B-B14F-4D97-AF65-F5344CB8AC3E}">
        <p14:creationId xmlns:p14="http://schemas.microsoft.com/office/powerpoint/2010/main" val="16283824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6EA472-B649-4681-AA58-B0D8B73B7216}"/>
              </a:ext>
            </a:extLst>
          </p:cNvPr>
          <p:cNvSpPr>
            <a:spLocks noGrp="1"/>
          </p:cNvSpPr>
          <p:nvPr>
            <p:ph type="title"/>
          </p:nvPr>
        </p:nvSpPr>
        <p:spPr>
          <a:xfrm>
            <a:off x="609599" y="274638"/>
            <a:ext cx="11389896" cy="675204"/>
          </a:xfrm>
        </p:spPr>
        <p:txBody>
          <a:bodyPr>
            <a:normAutofit/>
          </a:bodyPr>
          <a:lstStyle/>
          <a:p>
            <a:pPr>
              <a:lnSpc>
                <a:spcPct val="90000"/>
              </a:lnSpc>
            </a:pPr>
            <a:r>
              <a:rPr lang="en-US" dirty="0"/>
              <a:t>Location (Work Zone 1)</a:t>
            </a:r>
          </a:p>
        </p:txBody>
      </p:sp>
      <p:sp>
        <p:nvSpPr>
          <p:cNvPr id="3" name="Content Placeholder 2">
            <a:extLst>
              <a:ext uri="{FF2B5EF4-FFF2-40B4-BE49-F238E27FC236}">
                <a16:creationId xmlns:a16="http://schemas.microsoft.com/office/drawing/2014/main" xmlns="" id="{8C2BAE02-65A4-4913-B4E1-E66AC2881A29}"/>
              </a:ext>
            </a:extLst>
          </p:cNvPr>
          <p:cNvSpPr>
            <a:spLocks noGrp="1"/>
          </p:cNvSpPr>
          <p:nvPr>
            <p:ph type="subTitle" idx="13"/>
          </p:nvPr>
        </p:nvSpPr>
        <p:spPr>
          <a:xfrm>
            <a:off x="609600" y="977705"/>
            <a:ext cx="11385453" cy="445459"/>
          </a:xfrm>
        </p:spPr>
        <p:txBody>
          <a:bodyPr>
            <a:normAutofit/>
          </a:bodyPr>
          <a:lstStyle/>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p:txBody>
      </p:sp>
      <p:pic>
        <p:nvPicPr>
          <p:cNvPr id="5" name="Picture 4" descr="A picture containing map&#10;&#10;Description automatically generated">
            <a:extLst>
              <a:ext uri="{FF2B5EF4-FFF2-40B4-BE49-F238E27FC236}">
                <a16:creationId xmlns:a16="http://schemas.microsoft.com/office/drawing/2014/main" xmlns="" id="{FEDE5607-2805-418D-A327-A761BD0B43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020" y="1279447"/>
            <a:ext cx="5521980" cy="4600848"/>
          </a:xfrm>
          <a:prstGeom prst="rect">
            <a:avLst/>
          </a:prstGeom>
        </p:spPr>
      </p:pic>
      <p:pic>
        <p:nvPicPr>
          <p:cNvPr id="7" name="Picture 6" descr="Diagram&#10;&#10;Description automatically generated">
            <a:extLst>
              <a:ext uri="{FF2B5EF4-FFF2-40B4-BE49-F238E27FC236}">
                <a16:creationId xmlns:a16="http://schemas.microsoft.com/office/drawing/2014/main" xmlns="" id="{54E6B60D-3D9D-4475-A7F9-187E89ABF2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3649" y="1346454"/>
            <a:ext cx="3781044" cy="4165092"/>
          </a:xfrm>
          <a:prstGeom prst="rect">
            <a:avLst/>
          </a:prstGeom>
        </p:spPr>
      </p:pic>
    </p:spTree>
    <p:extLst>
      <p:ext uri="{BB962C8B-B14F-4D97-AF65-F5344CB8AC3E}">
        <p14:creationId xmlns:p14="http://schemas.microsoft.com/office/powerpoint/2010/main" val="18974521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6EA472-B649-4681-AA58-B0D8B73B7216}"/>
              </a:ext>
            </a:extLst>
          </p:cNvPr>
          <p:cNvSpPr>
            <a:spLocks noGrp="1"/>
          </p:cNvSpPr>
          <p:nvPr>
            <p:ph type="title"/>
          </p:nvPr>
        </p:nvSpPr>
        <p:spPr>
          <a:xfrm>
            <a:off x="609599" y="274638"/>
            <a:ext cx="11389896" cy="675204"/>
          </a:xfrm>
        </p:spPr>
        <p:txBody>
          <a:bodyPr>
            <a:normAutofit/>
          </a:bodyPr>
          <a:lstStyle/>
          <a:p>
            <a:pPr>
              <a:lnSpc>
                <a:spcPct val="90000"/>
              </a:lnSpc>
            </a:pPr>
            <a:r>
              <a:rPr lang="en-US" dirty="0"/>
              <a:t>Location (Work Zone 2)</a:t>
            </a:r>
          </a:p>
        </p:txBody>
      </p:sp>
      <p:sp>
        <p:nvSpPr>
          <p:cNvPr id="3" name="Content Placeholder 2">
            <a:extLst>
              <a:ext uri="{FF2B5EF4-FFF2-40B4-BE49-F238E27FC236}">
                <a16:creationId xmlns:a16="http://schemas.microsoft.com/office/drawing/2014/main" xmlns="" id="{8C2BAE02-65A4-4913-B4E1-E66AC2881A29}"/>
              </a:ext>
            </a:extLst>
          </p:cNvPr>
          <p:cNvSpPr>
            <a:spLocks noGrp="1"/>
          </p:cNvSpPr>
          <p:nvPr>
            <p:ph type="subTitle" idx="13"/>
          </p:nvPr>
        </p:nvSpPr>
        <p:spPr>
          <a:xfrm>
            <a:off x="609600" y="977705"/>
            <a:ext cx="11385453" cy="445459"/>
          </a:xfrm>
        </p:spPr>
        <p:txBody>
          <a:bodyPr>
            <a:normAutofit/>
          </a:bodyPr>
          <a:lstStyle/>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p:txBody>
      </p:sp>
      <p:pic>
        <p:nvPicPr>
          <p:cNvPr id="6" name="Picture 5" descr="Map&#10;&#10;Description automatically generated">
            <a:extLst>
              <a:ext uri="{FF2B5EF4-FFF2-40B4-BE49-F238E27FC236}">
                <a16:creationId xmlns:a16="http://schemas.microsoft.com/office/drawing/2014/main" xmlns="" id="{027EB152-C9F1-4873-9906-F3AD4B8045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599" y="977705"/>
            <a:ext cx="6398842" cy="4989871"/>
          </a:xfrm>
          <a:prstGeom prst="rect">
            <a:avLst/>
          </a:prstGeom>
        </p:spPr>
      </p:pic>
      <p:pic>
        <p:nvPicPr>
          <p:cNvPr id="9" name="Picture 8" descr="Diagram&#10;&#10;Description automatically generated">
            <a:extLst>
              <a:ext uri="{FF2B5EF4-FFF2-40B4-BE49-F238E27FC236}">
                <a16:creationId xmlns:a16="http://schemas.microsoft.com/office/drawing/2014/main" xmlns="" id="{D74FE907-B24D-4845-9611-CB502E085A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6998" y="1200434"/>
            <a:ext cx="3785616" cy="4219956"/>
          </a:xfrm>
          <a:prstGeom prst="rect">
            <a:avLst/>
          </a:prstGeom>
        </p:spPr>
      </p:pic>
    </p:spTree>
    <p:extLst>
      <p:ext uri="{BB962C8B-B14F-4D97-AF65-F5344CB8AC3E}">
        <p14:creationId xmlns:p14="http://schemas.microsoft.com/office/powerpoint/2010/main" val="26052133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6EA472-B649-4681-AA58-B0D8B73B7216}"/>
              </a:ext>
            </a:extLst>
          </p:cNvPr>
          <p:cNvSpPr>
            <a:spLocks noGrp="1"/>
          </p:cNvSpPr>
          <p:nvPr>
            <p:ph type="title"/>
          </p:nvPr>
        </p:nvSpPr>
        <p:spPr>
          <a:xfrm>
            <a:off x="609599" y="274638"/>
            <a:ext cx="11389896" cy="675204"/>
          </a:xfrm>
        </p:spPr>
        <p:txBody>
          <a:bodyPr>
            <a:normAutofit/>
          </a:bodyPr>
          <a:lstStyle/>
          <a:p>
            <a:pPr>
              <a:lnSpc>
                <a:spcPct val="90000"/>
              </a:lnSpc>
            </a:pPr>
            <a:r>
              <a:rPr lang="en-US" dirty="0"/>
              <a:t>Location (Work Zone 3)</a:t>
            </a:r>
          </a:p>
        </p:txBody>
      </p:sp>
      <p:sp>
        <p:nvSpPr>
          <p:cNvPr id="3" name="Content Placeholder 2">
            <a:extLst>
              <a:ext uri="{FF2B5EF4-FFF2-40B4-BE49-F238E27FC236}">
                <a16:creationId xmlns:a16="http://schemas.microsoft.com/office/drawing/2014/main" xmlns="" id="{8C2BAE02-65A4-4913-B4E1-E66AC2881A29}"/>
              </a:ext>
            </a:extLst>
          </p:cNvPr>
          <p:cNvSpPr>
            <a:spLocks noGrp="1"/>
          </p:cNvSpPr>
          <p:nvPr>
            <p:ph type="subTitle" idx="13"/>
          </p:nvPr>
        </p:nvSpPr>
        <p:spPr>
          <a:xfrm>
            <a:off x="609600" y="977705"/>
            <a:ext cx="11385453" cy="445459"/>
          </a:xfrm>
        </p:spPr>
        <p:txBody>
          <a:bodyPr>
            <a:normAutofit/>
          </a:bodyPr>
          <a:lstStyle/>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p:txBody>
      </p:sp>
      <p:pic>
        <p:nvPicPr>
          <p:cNvPr id="5" name="Picture 4" descr="Diagram&#10;&#10;Description automatically generated">
            <a:extLst>
              <a:ext uri="{FF2B5EF4-FFF2-40B4-BE49-F238E27FC236}">
                <a16:creationId xmlns:a16="http://schemas.microsoft.com/office/drawing/2014/main" xmlns="" id="{18EBE571-0D4B-45D3-8E49-3F426341E8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522" y="1111045"/>
            <a:ext cx="5743924" cy="4499157"/>
          </a:xfrm>
          <a:prstGeom prst="rect">
            <a:avLst/>
          </a:prstGeom>
        </p:spPr>
      </p:pic>
      <p:pic>
        <p:nvPicPr>
          <p:cNvPr id="8" name="Picture 7" descr="Diagram&#10;&#10;Description automatically generated">
            <a:extLst>
              <a:ext uri="{FF2B5EF4-FFF2-40B4-BE49-F238E27FC236}">
                <a16:creationId xmlns:a16="http://schemas.microsoft.com/office/drawing/2014/main" xmlns="" id="{66C748F2-2D6B-4C06-8034-CD9DDAB599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0599" y="1200434"/>
            <a:ext cx="3477397" cy="3961810"/>
          </a:xfrm>
          <a:prstGeom prst="rect">
            <a:avLst/>
          </a:prstGeom>
        </p:spPr>
      </p:pic>
    </p:spTree>
    <p:extLst>
      <p:ext uri="{BB962C8B-B14F-4D97-AF65-F5344CB8AC3E}">
        <p14:creationId xmlns:p14="http://schemas.microsoft.com/office/powerpoint/2010/main" val="31750077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6EA472-B649-4681-AA58-B0D8B73B7216}"/>
              </a:ext>
            </a:extLst>
          </p:cNvPr>
          <p:cNvSpPr>
            <a:spLocks noGrp="1"/>
          </p:cNvSpPr>
          <p:nvPr>
            <p:ph type="title"/>
          </p:nvPr>
        </p:nvSpPr>
        <p:spPr>
          <a:xfrm>
            <a:off x="609599" y="274638"/>
            <a:ext cx="11389896" cy="675204"/>
          </a:xfrm>
        </p:spPr>
        <p:txBody>
          <a:bodyPr>
            <a:normAutofit/>
          </a:bodyPr>
          <a:lstStyle/>
          <a:p>
            <a:pPr>
              <a:lnSpc>
                <a:spcPct val="90000"/>
              </a:lnSpc>
            </a:pPr>
            <a:r>
              <a:rPr lang="en-US" dirty="0"/>
              <a:t>Location (Work Zone 4)</a:t>
            </a:r>
          </a:p>
        </p:txBody>
      </p:sp>
      <p:sp>
        <p:nvSpPr>
          <p:cNvPr id="3" name="Content Placeholder 2">
            <a:extLst>
              <a:ext uri="{FF2B5EF4-FFF2-40B4-BE49-F238E27FC236}">
                <a16:creationId xmlns:a16="http://schemas.microsoft.com/office/drawing/2014/main" xmlns="" id="{8C2BAE02-65A4-4913-B4E1-E66AC2881A29}"/>
              </a:ext>
            </a:extLst>
          </p:cNvPr>
          <p:cNvSpPr>
            <a:spLocks noGrp="1"/>
          </p:cNvSpPr>
          <p:nvPr>
            <p:ph type="subTitle" idx="13"/>
          </p:nvPr>
        </p:nvSpPr>
        <p:spPr>
          <a:xfrm>
            <a:off x="609600" y="977705"/>
            <a:ext cx="11385453" cy="445459"/>
          </a:xfrm>
        </p:spPr>
        <p:txBody>
          <a:bodyPr>
            <a:normAutofit/>
          </a:bodyPr>
          <a:lstStyle/>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p:txBody>
      </p:sp>
      <p:pic>
        <p:nvPicPr>
          <p:cNvPr id="5" name="Picture 4" descr="Diagram, engineering drawing&#10;&#10;Description automatically generated">
            <a:extLst>
              <a:ext uri="{FF2B5EF4-FFF2-40B4-BE49-F238E27FC236}">
                <a16:creationId xmlns:a16="http://schemas.microsoft.com/office/drawing/2014/main" xmlns="" id="{F2EBC56B-E20D-498F-9BCA-EFB8E7FB11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599" y="1200434"/>
            <a:ext cx="5786710" cy="4547419"/>
          </a:xfrm>
          <a:prstGeom prst="rect">
            <a:avLst/>
          </a:prstGeom>
        </p:spPr>
      </p:pic>
      <p:pic>
        <p:nvPicPr>
          <p:cNvPr id="8" name="Picture 7" descr="Diagram&#10;&#10;Description automatically generated">
            <a:extLst>
              <a:ext uri="{FF2B5EF4-FFF2-40B4-BE49-F238E27FC236}">
                <a16:creationId xmlns:a16="http://schemas.microsoft.com/office/drawing/2014/main" xmlns="" id="{0CBE0C2F-4B3B-4687-8143-87352FE7A4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1033" y="1200434"/>
            <a:ext cx="3739896" cy="4155948"/>
          </a:xfrm>
          <a:prstGeom prst="rect">
            <a:avLst/>
          </a:prstGeom>
        </p:spPr>
      </p:pic>
    </p:spTree>
    <p:extLst>
      <p:ext uri="{BB962C8B-B14F-4D97-AF65-F5344CB8AC3E}">
        <p14:creationId xmlns:p14="http://schemas.microsoft.com/office/powerpoint/2010/main" val="3441116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6EA472-B649-4681-AA58-B0D8B73B7216}"/>
              </a:ext>
            </a:extLst>
          </p:cNvPr>
          <p:cNvSpPr>
            <a:spLocks noGrp="1"/>
          </p:cNvSpPr>
          <p:nvPr>
            <p:ph type="title"/>
          </p:nvPr>
        </p:nvSpPr>
        <p:spPr/>
        <p:txBody>
          <a:bodyPr/>
          <a:lstStyle/>
          <a:p>
            <a:r>
              <a:rPr lang="en-US" dirty="0"/>
              <a:t>Project Summary</a:t>
            </a:r>
          </a:p>
        </p:txBody>
      </p:sp>
      <p:sp>
        <p:nvSpPr>
          <p:cNvPr id="3" name="Content Placeholder 2">
            <a:extLst>
              <a:ext uri="{FF2B5EF4-FFF2-40B4-BE49-F238E27FC236}">
                <a16:creationId xmlns:a16="http://schemas.microsoft.com/office/drawing/2014/main" xmlns="" id="{8C2BAE02-65A4-4913-B4E1-E66AC2881A29}"/>
              </a:ext>
            </a:extLst>
          </p:cNvPr>
          <p:cNvSpPr>
            <a:spLocks noGrp="1"/>
          </p:cNvSpPr>
          <p:nvPr>
            <p:ph idx="1"/>
          </p:nvPr>
        </p:nvSpPr>
        <p:spPr>
          <a:xfrm>
            <a:off x="609600" y="1195385"/>
            <a:ext cx="10943303" cy="4772796"/>
          </a:xfrm>
        </p:spPr>
        <p:txBody>
          <a:bodyPr/>
          <a:lstStyle/>
          <a:p>
            <a:r>
              <a:rPr lang="en-US" sz="2800" dirty="0"/>
              <a:t>Site 1- El Sendero (CIPP)</a:t>
            </a:r>
          </a:p>
          <a:p>
            <a:pPr lvl="1"/>
            <a:r>
              <a:rPr lang="en-US" sz="2400" dirty="0"/>
              <a:t>Rehabilitate approximately 141-lf of 8-inch Sewer Main</a:t>
            </a:r>
          </a:p>
          <a:p>
            <a:pPr lvl="1"/>
            <a:r>
              <a:rPr lang="en-US" sz="2400" dirty="0"/>
              <a:t>Rehabilitate 2 MHs</a:t>
            </a:r>
          </a:p>
          <a:p>
            <a:pPr lvl="1"/>
            <a:r>
              <a:rPr lang="en-US" sz="2400" dirty="0"/>
              <a:t>Street ROW &amp; 10-ft Sewer Easement (Residential Property)</a:t>
            </a:r>
          </a:p>
          <a:p>
            <a:endParaRPr lang="en-US" sz="1200" dirty="0"/>
          </a:p>
          <a:p>
            <a:endParaRPr lang="en-US" sz="1600" dirty="0"/>
          </a:p>
        </p:txBody>
      </p:sp>
      <p:pic>
        <p:nvPicPr>
          <p:cNvPr id="6" name="Picture 5" descr="A dirt road in front of a house&#10;&#10;Description automatically generated">
            <a:extLst>
              <a:ext uri="{FF2B5EF4-FFF2-40B4-BE49-F238E27FC236}">
                <a16:creationId xmlns:a16="http://schemas.microsoft.com/office/drawing/2014/main" xmlns="" id="{5E2DE297-AB93-4D21-9A94-189027D4A4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4882" y="3236505"/>
            <a:ext cx="3234813" cy="2426110"/>
          </a:xfrm>
          <a:prstGeom prst="rect">
            <a:avLst/>
          </a:prstGeom>
        </p:spPr>
      </p:pic>
      <p:pic>
        <p:nvPicPr>
          <p:cNvPr id="9" name="Picture 8" descr="A close up of a tree&#10;&#10;Description automatically generated">
            <a:extLst>
              <a:ext uri="{FF2B5EF4-FFF2-40B4-BE49-F238E27FC236}">
                <a16:creationId xmlns:a16="http://schemas.microsoft.com/office/drawing/2014/main" xmlns="" id="{C85892AE-0BDC-47A9-B7B9-9BD1335991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5267" y="3236505"/>
            <a:ext cx="3234814" cy="2426110"/>
          </a:xfrm>
          <a:prstGeom prst="rect">
            <a:avLst/>
          </a:prstGeom>
        </p:spPr>
      </p:pic>
    </p:spTree>
    <p:extLst>
      <p:ext uri="{BB962C8B-B14F-4D97-AF65-F5344CB8AC3E}">
        <p14:creationId xmlns:p14="http://schemas.microsoft.com/office/powerpoint/2010/main" val="32783537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6EA472-B649-4681-AA58-B0D8B73B7216}"/>
              </a:ext>
            </a:extLst>
          </p:cNvPr>
          <p:cNvSpPr>
            <a:spLocks noGrp="1"/>
          </p:cNvSpPr>
          <p:nvPr>
            <p:ph type="title"/>
          </p:nvPr>
        </p:nvSpPr>
        <p:spPr>
          <a:xfrm>
            <a:off x="609599" y="274638"/>
            <a:ext cx="11389896" cy="675389"/>
          </a:xfrm>
        </p:spPr>
        <p:txBody>
          <a:bodyPr>
            <a:normAutofit/>
          </a:bodyPr>
          <a:lstStyle/>
          <a:p>
            <a:pPr>
              <a:lnSpc>
                <a:spcPct val="90000"/>
              </a:lnSpc>
            </a:pPr>
            <a:r>
              <a:rPr lang="en-US" dirty="0"/>
              <a:t>Project Summary</a:t>
            </a:r>
          </a:p>
        </p:txBody>
      </p:sp>
      <p:sp>
        <p:nvSpPr>
          <p:cNvPr id="3" name="Content Placeholder 2">
            <a:extLst>
              <a:ext uri="{FF2B5EF4-FFF2-40B4-BE49-F238E27FC236}">
                <a16:creationId xmlns:a16="http://schemas.microsoft.com/office/drawing/2014/main" xmlns="" id="{8C2BAE02-65A4-4913-B4E1-E66AC2881A29}"/>
              </a:ext>
            </a:extLst>
          </p:cNvPr>
          <p:cNvSpPr>
            <a:spLocks noGrp="1"/>
          </p:cNvSpPr>
          <p:nvPr>
            <p:ph idx="1"/>
          </p:nvPr>
        </p:nvSpPr>
        <p:spPr>
          <a:xfrm>
            <a:off x="609599" y="950027"/>
            <a:ext cx="10902216" cy="5011295"/>
          </a:xfrm>
        </p:spPr>
        <p:txBody>
          <a:bodyPr>
            <a:normAutofit/>
          </a:bodyPr>
          <a:lstStyle/>
          <a:p>
            <a:pPr>
              <a:lnSpc>
                <a:spcPct val="90000"/>
              </a:lnSpc>
            </a:pPr>
            <a:r>
              <a:rPr lang="en-US" sz="2700" dirty="0"/>
              <a:t>Site 2 – S. Weidner Rd. </a:t>
            </a:r>
          </a:p>
          <a:p>
            <a:pPr lvl="1">
              <a:lnSpc>
                <a:spcPct val="90000"/>
              </a:lnSpc>
            </a:pPr>
            <a:r>
              <a:rPr lang="en-US" sz="2400" dirty="0"/>
              <a:t>Rehabilitate 306-lf of 8-inch Sewer Main and Point Repair(s)</a:t>
            </a:r>
          </a:p>
          <a:p>
            <a:pPr lvl="1">
              <a:lnSpc>
                <a:spcPct val="90000"/>
              </a:lnSpc>
            </a:pPr>
            <a:r>
              <a:rPr lang="en-US" sz="2400" dirty="0"/>
              <a:t>Replace one (1) MH and Rehabilitate one (1) MH </a:t>
            </a:r>
          </a:p>
          <a:p>
            <a:pPr lvl="1">
              <a:lnSpc>
                <a:spcPct val="90000"/>
              </a:lnSpc>
            </a:pPr>
            <a:r>
              <a:rPr lang="en-US" sz="2400" dirty="0"/>
              <a:t>Sewer lateral Reconnection </a:t>
            </a:r>
          </a:p>
          <a:p>
            <a:pPr lvl="1">
              <a:lnSpc>
                <a:spcPct val="90000"/>
              </a:lnSpc>
            </a:pPr>
            <a:r>
              <a:rPr lang="en-US" sz="2400" dirty="0"/>
              <a:t>Street ROW (S. Weidner Rd.)</a:t>
            </a:r>
          </a:p>
        </p:txBody>
      </p:sp>
      <p:pic>
        <p:nvPicPr>
          <p:cNvPr id="5" name="Picture 4" descr="A sign on the side of a road&#10;&#10;Description automatically generated">
            <a:extLst>
              <a:ext uri="{FF2B5EF4-FFF2-40B4-BE49-F238E27FC236}">
                <a16:creationId xmlns:a16="http://schemas.microsoft.com/office/drawing/2014/main" xmlns="" id="{46A08D9D-C30A-4A84-922F-75DE794A01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1394" y="3272199"/>
            <a:ext cx="3585497" cy="2689123"/>
          </a:xfrm>
          <a:prstGeom prst="rect">
            <a:avLst/>
          </a:prstGeom>
        </p:spPr>
      </p:pic>
    </p:spTree>
    <p:extLst>
      <p:ext uri="{BB962C8B-B14F-4D97-AF65-F5344CB8AC3E}">
        <p14:creationId xmlns:p14="http://schemas.microsoft.com/office/powerpoint/2010/main" val="5716406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6EA472-B649-4681-AA58-B0D8B73B7216}"/>
              </a:ext>
            </a:extLst>
          </p:cNvPr>
          <p:cNvSpPr>
            <a:spLocks noGrp="1"/>
          </p:cNvSpPr>
          <p:nvPr>
            <p:ph type="title"/>
          </p:nvPr>
        </p:nvSpPr>
        <p:spPr/>
        <p:txBody>
          <a:bodyPr/>
          <a:lstStyle/>
          <a:p>
            <a:r>
              <a:rPr lang="en-US" dirty="0"/>
              <a:t>Project Summary</a:t>
            </a:r>
          </a:p>
        </p:txBody>
      </p:sp>
      <p:sp>
        <p:nvSpPr>
          <p:cNvPr id="3" name="Content Placeholder 2">
            <a:extLst>
              <a:ext uri="{FF2B5EF4-FFF2-40B4-BE49-F238E27FC236}">
                <a16:creationId xmlns:a16="http://schemas.microsoft.com/office/drawing/2014/main" xmlns="" id="{8C2BAE02-65A4-4913-B4E1-E66AC2881A29}"/>
              </a:ext>
            </a:extLst>
          </p:cNvPr>
          <p:cNvSpPr>
            <a:spLocks noGrp="1"/>
          </p:cNvSpPr>
          <p:nvPr>
            <p:ph idx="1"/>
          </p:nvPr>
        </p:nvSpPr>
        <p:spPr>
          <a:xfrm>
            <a:off x="609599" y="1156053"/>
            <a:ext cx="11007777" cy="4495239"/>
          </a:xfrm>
        </p:spPr>
        <p:txBody>
          <a:bodyPr/>
          <a:lstStyle/>
          <a:p>
            <a:r>
              <a:rPr lang="en-US" dirty="0"/>
              <a:t>Site 3- Highcliff Dr. </a:t>
            </a:r>
          </a:p>
          <a:p>
            <a:pPr lvl="1">
              <a:lnSpc>
                <a:spcPct val="90000"/>
              </a:lnSpc>
            </a:pPr>
            <a:r>
              <a:rPr lang="en-US" sz="2400" dirty="0"/>
              <a:t>Rehabilitate 852-lf of 8-inch Sewer Main &amp; Point Repair(s)</a:t>
            </a:r>
          </a:p>
          <a:p>
            <a:pPr lvl="1">
              <a:lnSpc>
                <a:spcPct val="90000"/>
              </a:lnSpc>
            </a:pPr>
            <a:r>
              <a:rPr lang="en-US" sz="2400" dirty="0"/>
              <a:t>Rehabilitate three (3) MH </a:t>
            </a:r>
          </a:p>
          <a:p>
            <a:pPr lvl="1">
              <a:lnSpc>
                <a:spcPct val="90000"/>
              </a:lnSpc>
            </a:pPr>
            <a:r>
              <a:rPr lang="en-US" sz="2400" dirty="0"/>
              <a:t>Sewer lateral Reconnection </a:t>
            </a:r>
          </a:p>
          <a:p>
            <a:pPr lvl="1">
              <a:lnSpc>
                <a:spcPct val="90000"/>
              </a:lnSpc>
            </a:pPr>
            <a:r>
              <a:rPr lang="en-US" sz="2400" dirty="0"/>
              <a:t>Street ROW and 16-ft Utility Easement (Private Residential Properties).</a:t>
            </a:r>
          </a:p>
          <a:p>
            <a:pPr lvl="2">
              <a:lnSpc>
                <a:spcPct val="90000"/>
              </a:lnSpc>
            </a:pPr>
            <a:r>
              <a:rPr lang="en-US" sz="2000" dirty="0"/>
              <a:t>Construction Right-of-Entry/Work Areas</a:t>
            </a:r>
            <a:endParaRPr lang="en-US" sz="2000" strike="sngStrike" dirty="0">
              <a:solidFill>
                <a:srgbClr val="FF0000"/>
              </a:solidFill>
            </a:endParaRPr>
          </a:p>
          <a:p>
            <a:pPr lvl="2">
              <a:lnSpc>
                <a:spcPct val="90000"/>
              </a:lnSpc>
            </a:pPr>
            <a:r>
              <a:rPr lang="en-US" sz="2000" dirty="0"/>
              <a:t>Remove and Replace Fencing/Temporary Fencing Requirements</a:t>
            </a:r>
            <a:endParaRPr lang="en-US" dirty="0"/>
          </a:p>
          <a:p>
            <a:endParaRPr lang="en-US" dirty="0"/>
          </a:p>
        </p:txBody>
      </p:sp>
    </p:spTree>
    <p:extLst>
      <p:ext uri="{BB962C8B-B14F-4D97-AF65-F5344CB8AC3E}">
        <p14:creationId xmlns:p14="http://schemas.microsoft.com/office/powerpoint/2010/main" val="4254402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6EA472-B649-4681-AA58-B0D8B73B7216}"/>
              </a:ext>
            </a:extLst>
          </p:cNvPr>
          <p:cNvSpPr>
            <a:spLocks noGrp="1"/>
          </p:cNvSpPr>
          <p:nvPr>
            <p:ph type="title"/>
          </p:nvPr>
        </p:nvSpPr>
        <p:spPr/>
        <p:txBody>
          <a:bodyPr/>
          <a:lstStyle/>
          <a:p>
            <a:r>
              <a:rPr lang="en-US" dirty="0"/>
              <a:t>Site 3- Highcliff (Accessibility)</a:t>
            </a:r>
          </a:p>
        </p:txBody>
      </p:sp>
      <p:pic>
        <p:nvPicPr>
          <p:cNvPr id="5" name="Picture 4" descr="Map&#10;&#10;Description automatically generated">
            <a:extLst>
              <a:ext uri="{FF2B5EF4-FFF2-40B4-BE49-F238E27FC236}">
                <a16:creationId xmlns:a16="http://schemas.microsoft.com/office/drawing/2014/main" xmlns="" id="{74E73853-2988-4823-9B0E-A36CC23FD6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8250" y="940648"/>
            <a:ext cx="6220918" cy="5041678"/>
          </a:xfrm>
          <a:prstGeom prst="rect">
            <a:avLst/>
          </a:prstGeom>
        </p:spPr>
      </p:pic>
      <p:sp>
        <p:nvSpPr>
          <p:cNvPr id="9" name="Arrow: Down 8">
            <a:extLst>
              <a:ext uri="{FF2B5EF4-FFF2-40B4-BE49-F238E27FC236}">
                <a16:creationId xmlns:a16="http://schemas.microsoft.com/office/drawing/2014/main" xmlns="" id="{D0A4ECA1-777F-415B-9EA9-7CFA2F15F8E5}"/>
              </a:ext>
            </a:extLst>
          </p:cNvPr>
          <p:cNvSpPr/>
          <p:nvPr/>
        </p:nvSpPr>
        <p:spPr>
          <a:xfrm rot="12642803">
            <a:off x="5441430" y="4498499"/>
            <a:ext cx="236456" cy="5381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Down 10">
            <a:extLst>
              <a:ext uri="{FF2B5EF4-FFF2-40B4-BE49-F238E27FC236}">
                <a16:creationId xmlns:a16="http://schemas.microsoft.com/office/drawing/2014/main" xmlns="" id="{0C8AA91F-9A42-46F9-A73E-FAF25103453A}"/>
              </a:ext>
            </a:extLst>
          </p:cNvPr>
          <p:cNvSpPr/>
          <p:nvPr/>
        </p:nvSpPr>
        <p:spPr>
          <a:xfrm rot="11343070" flipV="1">
            <a:off x="5997519" y="2756881"/>
            <a:ext cx="196962" cy="4559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842625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Agenda</a:t>
            </a:r>
          </a:p>
        </p:txBody>
      </p:sp>
      <p:sp>
        <p:nvSpPr>
          <p:cNvPr id="5" name="Content Placeholder 4"/>
          <p:cNvSpPr>
            <a:spLocks noGrp="1"/>
          </p:cNvSpPr>
          <p:nvPr>
            <p:ph idx="1"/>
          </p:nvPr>
        </p:nvSpPr>
        <p:spPr>
          <a:xfrm>
            <a:off x="609600" y="1066988"/>
            <a:ext cx="10972800" cy="5004203"/>
          </a:xfrm>
        </p:spPr>
        <p:txBody>
          <a:bodyPr/>
          <a:lstStyle/>
          <a:p>
            <a:pPr algn="just"/>
            <a:r>
              <a:rPr lang="en-US" sz="2400" dirty="0"/>
              <a:t>General Information</a:t>
            </a:r>
          </a:p>
          <a:p>
            <a:pPr algn="just"/>
            <a:r>
              <a:rPr lang="en-US" sz="2400" dirty="0"/>
              <a:t>Small, Minority, Women and Veteran-Owned Business (SMWVB Requirements</a:t>
            </a:r>
            <a:r>
              <a:rPr lang="en-US" sz="2400" dirty="0" smtClean="0"/>
              <a:t>)</a:t>
            </a:r>
          </a:p>
          <a:p>
            <a:pPr algn="just"/>
            <a:r>
              <a:rPr lang="en-US" sz="2400" dirty="0" smtClean="0"/>
              <a:t>IFB Schedule</a:t>
            </a:r>
          </a:p>
          <a:p>
            <a:pPr algn="just"/>
            <a:r>
              <a:rPr lang="en-US" sz="2400" dirty="0" smtClean="0"/>
              <a:t>Contract Solicitation Website</a:t>
            </a:r>
            <a:endParaRPr lang="en-US" sz="2400" dirty="0"/>
          </a:p>
          <a:p>
            <a:pPr algn="just"/>
            <a:r>
              <a:rPr lang="en-US" sz="2400" dirty="0"/>
              <a:t>Vendor </a:t>
            </a:r>
            <a:r>
              <a:rPr lang="en-US" sz="2400" dirty="0" smtClean="0"/>
              <a:t>Registration &amp; Notification (VRN)</a:t>
            </a:r>
            <a:endParaRPr lang="en-US" sz="2400" dirty="0"/>
          </a:p>
          <a:p>
            <a:pPr algn="just"/>
            <a:r>
              <a:rPr lang="en-US" sz="2400" dirty="0" smtClean="0"/>
              <a:t>Contract </a:t>
            </a:r>
            <a:r>
              <a:rPr lang="en-US" sz="2400" dirty="0"/>
              <a:t>Requirements</a:t>
            </a:r>
          </a:p>
          <a:p>
            <a:pPr algn="just"/>
            <a:r>
              <a:rPr lang="en-US" sz="2400" dirty="0"/>
              <a:t>Bid Packet Preparation</a:t>
            </a:r>
          </a:p>
          <a:p>
            <a:pPr algn="just"/>
            <a:r>
              <a:rPr lang="en-US" sz="2400" dirty="0" smtClean="0"/>
              <a:t>Key Reminders </a:t>
            </a:r>
            <a:endParaRPr lang="en-US" sz="2400" dirty="0"/>
          </a:p>
          <a:p>
            <a:pPr algn="just"/>
            <a:r>
              <a:rPr lang="en-US" sz="2400" dirty="0" smtClean="0"/>
              <a:t>Temporary Bid </a:t>
            </a:r>
            <a:r>
              <a:rPr lang="en-US" sz="2400" dirty="0"/>
              <a:t>Opening </a:t>
            </a:r>
            <a:r>
              <a:rPr lang="en-US" sz="2400" dirty="0" smtClean="0"/>
              <a:t>Instructions</a:t>
            </a:r>
          </a:p>
          <a:p>
            <a:pPr algn="just"/>
            <a:r>
              <a:rPr lang="en-US" sz="2400" dirty="0" smtClean="0"/>
              <a:t>Contact Information</a:t>
            </a:r>
            <a:endParaRPr lang="en-US" sz="2400" dirty="0"/>
          </a:p>
          <a:p>
            <a:pPr algn="just"/>
            <a:r>
              <a:rPr lang="en-US" sz="2400" dirty="0"/>
              <a:t>Technical Information</a:t>
            </a:r>
          </a:p>
          <a:p>
            <a:endParaRPr lang="en-US" sz="3000" dirty="0"/>
          </a:p>
        </p:txBody>
      </p:sp>
    </p:spTree>
    <p:extLst>
      <p:ext uri="{BB962C8B-B14F-4D97-AF65-F5344CB8AC3E}">
        <p14:creationId xmlns:p14="http://schemas.microsoft.com/office/powerpoint/2010/main" val="2162433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6EA472-B649-4681-AA58-B0D8B73B7216}"/>
              </a:ext>
            </a:extLst>
          </p:cNvPr>
          <p:cNvSpPr>
            <a:spLocks noGrp="1"/>
          </p:cNvSpPr>
          <p:nvPr>
            <p:ph type="title"/>
          </p:nvPr>
        </p:nvSpPr>
        <p:spPr/>
        <p:txBody>
          <a:bodyPr/>
          <a:lstStyle/>
          <a:p>
            <a:r>
              <a:rPr lang="en-US" dirty="0"/>
              <a:t>Site 3-Highcliff (Pictures)</a:t>
            </a:r>
          </a:p>
        </p:txBody>
      </p:sp>
      <p:sp>
        <p:nvSpPr>
          <p:cNvPr id="6" name="TextBox 5">
            <a:extLst>
              <a:ext uri="{FF2B5EF4-FFF2-40B4-BE49-F238E27FC236}">
                <a16:creationId xmlns:a16="http://schemas.microsoft.com/office/drawing/2014/main" xmlns="" id="{4093021D-0FB9-4804-B1B0-CC2BE65F7643}"/>
              </a:ext>
            </a:extLst>
          </p:cNvPr>
          <p:cNvSpPr txBox="1"/>
          <p:nvPr/>
        </p:nvSpPr>
        <p:spPr>
          <a:xfrm flipH="1">
            <a:off x="464186" y="3114487"/>
            <a:ext cx="2654710" cy="338554"/>
          </a:xfrm>
          <a:prstGeom prst="rect">
            <a:avLst/>
          </a:prstGeom>
          <a:noFill/>
        </p:spPr>
        <p:txBody>
          <a:bodyPr wrap="square" rtlCol="0">
            <a:spAutoFit/>
          </a:bodyPr>
          <a:lstStyle/>
          <a:p>
            <a:pPr lvl="1">
              <a:buNone/>
            </a:pPr>
            <a:r>
              <a:rPr lang="en-US" sz="1600" dirty="0">
                <a:solidFill>
                  <a:schemeClr val="tx1"/>
                </a:solidFill>
              </a:rPr>
              <a:t>Strahill Dr (north)</a:t>
            </a:r>
          </a:p>
        </p:txBody>
      </p:sp>
      <p:sp>
        <p:nvSpPr>
          <p:cNvPr id="8" name="TextBox 7">
            <a:extLst>
              <a:ext uri="{FF2B5EF4-FFF2-40B4-BE49-F238E27FC236}">
                <a16:creationId xmlns:a16="http://schemas.microsoft.com/office/drawing/2014/main" xmlns="" id="{38971329-89B0-4DB3-ACED-85BC4168BCB3}"/>
              </a:ext>
            </a:extLst>
          </p:cNvPr>
          <p:cNvSpPr txBox="1"/>
          <p:nvPr/>
        </p:nvSpPr>
        <p:spPr>
          <a:xfrm flipH="1">
            <a:off x="3649837" y="3173776"/>
            <a:ext cx="2797692" cy="338554"/>
          </a:xfrm>
          <a:prstGeom prst="rect">
            <a:avLst/>
          </a:prstGeom>
          <a:noFill/>
        </p:spPr>
        <p:txBody>
          <a:bodyPr wrap="square" rtlCol="0">
            <a:spAutoFit/>
          </a:bodyPr>
          <a:lstStyle/>
          <a:p>
            <a:pPr lvl="1">
              <a:buNone/>
            </a:pPr>
            <a:r>
              <a:rPr lang="en-US" sz="1600" dirty="0">
                <a:solidFill>
                  <a:schemeClr val="tx1"/>
                </a:solidFill>
              </a:rPr>
              <a:t>Starhill Dr. (south)</a:t>
            </a:r>
          </a:p>
        </p:txBody>
      </p:sp>
      <p:sp>
        <p:nvSpPr>
          <p:cNvPr id="10" name="TextBox 9">
            <a:extLst>
              <a:ext uri="{FF2B5EF4-FFF2-40B4-BE49-F238E27FC236}">
                <a16:creationId xmlns:a16="http://schemas.microsoft.com/office/drawing/2014/main" xmlns="" id="{3D9F9BDE-B907-4214-BB7F-B399ADCE8CED}"/>
              </a:ext>
            </a:extLst>
          </p:cNvPr>
          <p:cNvSpPr txBox="1"/>
          <p:nvPr/>
        </p:nvSpPr>
        <p:spPr>
          <a:xfrm flipH="1">
            <a:off x="6987888" y="3185237"/>
            <a:ext cx="2654710" cy="338554"/>
          </a:xfrm>
          <a:prstGeom prst="rect">
            <a:avLst/>
          </a:prstGeom>
          <a:noFill/>
        </p:spPr>
        <p:txBody>
          <a:bodyPr wrap="square" rtlCol="0">
            <a:spAutoFit/>
          </a:bodyPr>
          <a:lstStyle/>
          <a:p>
            <a:pPr lvl="1">
              <a:buNone/>
            </a:pPr>
            <a:r>
              <a:rPr lang="en-US" sz="1600" dirty="0">
                <a:solidFill>
                  <a:schemeClr val="tx1"/>
                </a:solidFill>
              </a:rPr>
              <a:t>8323 Castlecreek</a:t>
            </a:r>
          </a:p>
        </p:txBody>
      </p:sp>
      <p:sp>
        <p:nvSpPr>
          <p:cNvPr id="17" name="TextBox 16">
            <a:extLst>
              <a:ext uri="{FF2B5EF4-FFF2-40B4-BE49-F238E27FC236}">
                <a16:creationId xmlns:a16="http://schemas.microsoft.com/office/drawing/2014/main" xmlns="" id="{05382E12-CE48-4103-948B-67ED8E5E0A3B}"/>
              </a:ext>
            </a:extLst>
          </p:cNvPr>
          <p:cNvSpPr txBox="1"/>
          <p:nvPr/>
        </p:nvSpPr>
        <p:spPr>
          <a:xfrm flipH="1">
            <a:off x="464185" y="5629977"/>
            <a:ext cx="3085259" cy="338554"/>
          </a:xfrm>
          <a:prstGeom prst="rect">
            <a:avLst/>
          </a:prstGeom>
          <a:noFill/>
        </p:spPr>
        <p:txBody>
          <a:bodyPr wrap="square" rtlCol="0">
            <a:spAutoFit/>
          </a:bodyPr>
          <a:lstStyle/>
          <a:p>
            <a:pPr lvl="1">
              <a:buNone/>
            </a:pPr>
            <a:r>
              <a:rPr lang="en-US" sz="1600" dirty="0">
                <a:solidFill>
                  <a:schemeClr val="tx1"/>
                </a:solidFill>
              </a:rPr>
              <a:t>Highcliff Dr. (south)</a:t>
            </a:r>
          </a:p>
        </p:txBody>
      </p:sp>
      <p:sp>
        <p:nvSpPr>
          <p:cNvPr id="19" name="TextBox 18">
            <a:extLst>
              <a:ext uri="{FF2B5EF4-FFF2-40B4-BE49-F238E27FC236}">
                <a16:creationId xmlns:a16="http://schemas.microsoft.com/office/drawing/2014/main" xmlns="" id="{06FCAC8C-099B-4B12-8E85-953E7E25E1BE}"/>
              </a:ext>
            </a:extLst>
          </p:cNvPr>
          <p:cNvSpPr txBox="1"/>
          <p:nvPr/>
        </p:nvSpPr>
        <p:spPr>
          <a:xfrm flipH="1">
            <a:off x="3506855" y="5566987"/>
            <a:ext cx="2797692" cy="338554"/>
          </a:xfrm>
          <a:prstGeom prst="rect">
            <a:avLst/>
          </a:prstGeom>
          <a:noFill/>
        </p:spPr>
        <p:txBody>
          <a:bodyPr wrap="square" rtlCol="0">
            <a:spAutoFit/>
          </a:bodyPr>
          <a:lstStyle/>
          <a:p>
            <a:pPr lvl="1">
              <a:buNone/>
            </a:pPr>
            <a:r>
              <a:rPr lang="en-US" sz="1600" dirty="0">
                <a:solidFill>
                  <a:schemeClr val="tx1"/>
                </a:solidFill>
              </a:rPr>
              <a:t>Highcliff Dr. (north)</a:t>
            </a:r>
          </a:p>
        </p:txBody>
      </p:sp>
      <p:sp>
        <p:nvSpPr>
          <p:cNvPr id="21" name="TextBox 20">
            <a:extLst>
              <a:ext uri="{FF2B5EF4-FFF2-40B4-BE49-F238E27FC236}">
                <a16:creationId xmlns:a16="http://schemas.microsoft.com/office/drawing/2014/main" xmlns="" id="{FA6B7A0B-20F3-4736-B293-0110E249C358}"/>
              </a:ext>
            </a:extLst>
          </p:cNvPr>
          <p:cNvSpPr txBox="1"/>
          <p:nvPr/>
        </p:nvSpPr>
        <p:spPr>
          <a:xfrm flipH="1">
            <a:off x="6874817" y="5617687"/>
            <a:ext cx="3085259" cy="338554"/>
          </a:xfrm>
          <a:prstGeom prst="rect">
            <a:avLst/>
          </a:prstGeom>
          <a:noFill/>
        </p:spPr>
        <p:txBody>
          <a:bodyPr wrap="square" rtlCol="0">
            <a:spAutoFit/>
          </a:bodyPr>
          <a:lstStyle/>
          <a:p>
            <a:pPr lvl="1">
              <a:buNone/>
            </a:pPr>
            <a:r>
              <a:rPr lang="en-US" sz="1600" dirty="0">
                <a:solidFill>
                  <a:schemeClr val="tx1"/>
                </a:solidFill>
              </a:rPr>
              <a:t>Salado Creek (north)</a:t>
            </a:r>
          </a:p>
        </p:txBody>
      </p:sp>
      <p:pic>
        <p:nvPicPr>
          <p:cNvPr id="13" name="Picture 12" descr="A car parked in front of a house&#10;&#10;Description automatically generated">
            <a:extLst>
              <a:ext uri="{FF2B5EF4-FFF2-40B4-BE49-F238E27FC236}">
                <a16:creationId xmlns:a16="http://schemas.microsoft.com/office/drawing/2014/main" xmlns="" id="{900CCB92-743F-4251-8D87-861A1F3124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3247" y="1267302"/>
            <a:ext cx="2315649" cy="1736737"/>
          </a:xfrm>
          <a:prstGeom prst="rect">
            <a:avLst/>
          </a:prstGeom>
        </p:spPr>
      </p:pic>
      <p:pic>
        <p:nvPicPr>
          <p:cNvPr id="16" name="Picture 15" descr="A house on the side of a road&#10;&#10;Description automatically generated">
            <a:extLst>
              <a:ext uri="{FF2B5EF4-FFF2-40B4-BE49-F238E27FC236}">
                <a16:creationId xmlns:a16="http://schemas.microsoft.com/office/drawing/2014/main" xmlns="" id="{523EFAC3-2857-42F2-B6CA-84202BDE53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349" y="1330752"/>
            <a:ext cx="2315649" cy="1736737"/>
          </a:xfrm>
          <a:prstGeom prst="rect">
            <a:avLst/>
          </a:prstGeom>
        </p:spPr>
      </p:pic>
      <p:pic>
        <p:nvPicPr>
          <p:cNvPr id="20" name="Picture 19" descr="A large green field with trees in the background&#10;&#10;Description automatically generated">
            <a:extLst>
              <a:ext uri="{FF2B5EF4-FFF2-40B4-BE49-F238E27FC236}">
                <a16:creationId xmlns:a16="http://schemas.microsoft.com/office/drawing/2014/main" xmlns="" id="{7DC7A080-F336-4318-B46A-F554BC37CE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9832" y="1324192"/>
            <a:ext cx="2466112" cy="1849584"/>
          </a:xfrm>
          <a:prstGeom prst="rect">
            <a:avLst/>
          </a:prstGeom>
        </p:spPr>
      </p:pic>
      <p:pic>
        <p:nvPicPr>
          <p:cNvPr id="24" name="Picture 23" descr="A car parked on the side of a road&#10;&#10;Description automatically generated">
            <a:extLst>
              <a:ext uri="{FF2B5EF4-FFF2-40B4-BE49-F238E27FC236}">
                <a16:creationId xmlns:a16="http://schemas.microsoft.com/office/drawing/2014/main" xmlns="" id="{84C184B5-D979-426B-9991-D074A280F8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247" y="3563488"/>
            <a:ext cx="2352908" cy="1764681"/>
          </a:xfrm>
          <a:prstGeom prst="rect">
            <a:avLst/>
          </a:prstGeom>
        </p:spPr>
      </p:pic>
      <p:pic>
        <p:nvPicPr>
          <p:cNvPr id="26" name="Picture 25" descr="A close up of a tree&#10;&#10;Description automatically generated">
            <a:extLst>
              <a:ext uri="{FF2B5EF4-FFF2-40B4-BE49-F238E27FC236}">
                <a16:creationId xmlns:a16="http://schemas.microsoft.com/office/drawing/2014/main" xmlns="" id="{5442D153-4B61-469E-9C8E-EFD5FF32F1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1640" y="3563489"/>
            <a:ext cx="2352907" cy="1764680"/>
          </a:xfrm>
          <a:prstGeom prst="rect">
            <a:avLst/>
          </a:prstGeom>
        </p:spPr>
      </p:pic>
      <p:pic>
        <p:nvPicPr>
          <p:cNvPr id="28" name="Picture 27" descr="A picture containing grass, fence, outdoor, field&#10;&#10;Description automatically generated">
            <a:extLst>
              <a:ext uri="{FF2B5EF4-FFF2-40B4-BE49-F238E27FC236}">
                <a16:creationId xmlns:a16="http://schemas.microsoft.com/office/drawing/2014/main" xmlns="" id="{0B501AD2-2E9B-40CF-9CC5-7EE26C7E850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39831" y="3502991"/>
            <a:ext cx="2541573" cy="1906180"/>
          </a:xfrm>
          <a:prstGeom prst="rect">
            <a:avLst/>
          </a:prstGeom>
        </p:spPr>
      </p:pic>
    </p:spTree>
    <p:extLst>
      <p:ext uri="{BB962C8B-B14F-4D97-AF65-F5344CB8AC3E}">
        <p14:creationId xmlns:p14="http://schemas.microsoft.com/office/powerpoint/2010/main" val="13278667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6EA472-B649-4681-AA58-B0D8B73B7216}"/>
              </a:ext>
            </a:extLst>
          </p:cNvPr>
          <p:cNvSpPr>
            <a:spLocks noGrp="1"/>
          </p:cNvSpPr>
          <p:nvPr>
            <p:ph type="title"/>
          </p:nvPr>
        </p:nvSpPr>
        <p:spPr/>
        <p:txBody>
          <a:bodyPr/>
          <a:lstStyle/>
          <a:p>
            <a:r>
              <a:rPr lang="en-US" dirty="0"/>
              <a:t>Project Summary</a:t>
            </a:r>
          </a:p>
        </p:txBody>
      </p:sp>
      <p:sp>
        <p:nvSpPr>
          <p:cNvPr id="3" name="Content Placeholder 2">
            <a:extLst>
              <a:ext uri="{FF2B5EF4-FFF2-40B4-BE49-F238E27FC236}">
                <a16:creationId xmlns:a16="http://schemas.microsoft.com/office/drawing/2014/main" xmlns="" id="{8C2BAE02-65A4-4913-B4E1-E66AC2881A29}"/>
              </a:ext>
            </a:extLst>
          </p:cNvPr>
          <p:cNvSpPr>
            <a:spLocks noGrp="1"/>
          </p:cNvSpPr>
          <p:nvPr>
            <p:ph idx="1"/>
          </p:nvPr>
        </p:nvSpPr>
        <p:spPr>
          <a:xfrm>
            <a:off x="609600" y="1185549"/>
            <a:ext cx="10972800" cy="5018607"/>
          </a:xfrm>
        </p:spPr>
        <p:txBody>
          <a:bodyPr/>
          <a:lstStyle/>
          <a:p>
            <a:r>
              <a:rPr lang="en-US" dirty="0"/>
              <a:t>Site 4- Deerfield </a:t>
            </a:r>
          </a:p>
          <a:p>
            <a:pPr lvl="1">
              <a:lnSpc>
                <a:spcPct val="90000"/>
              </a:lnSpc>
            </a:pPr>
            <a:r>
              <a:rPr lang="en-US" sz="2400" dirty="0"/>
              <a:t>Rehabilitate 288-lf of 8-inch Sewer Main &amp; Point Repair(s)</a:t>
            </a:r>
          </a:p>
          <a:p>
            <a:pPr lvl="1">
              <a:lnSpc>
                <a:spcPct val="90000"/>
              </a:lnSpc>
            </a:pPr>
            <a:r>
              <a:rPr lang="en-US" sz="2400" dirty="0"/>
              <a:t>Rehabilitate two (2) MH’s</a:t>
            </a:r>
          </a:p>
          <a:p>
            <a:pPr lvl="1">
              <a:lnSpc>
                <a:spcPct val="90000"/>
              </a:lnSpc>
            </a:pPr>
            <a:r>
              <a:rPr lang="en-US" sz="2400" dirty="0"/>
              <a:t>Sewer lateral Reconnection </a:t>
            </a:r>
          </a:p>
          <a:p>
            <a:pPr lvl="1">
              <a:lnSpc>
                <a:spcPct val="90000"/>
              </a:lnSpc>
            </a:pPr>
            <a:r>
              <a:rPr lang="en-US" sz="2400" dirty="0"/>
              <a:t>Street ROW</a:t>
            </a:r>
            <a:endParaRPr lang="en-US" dirty="0"/>
          </a:p>
          <a:p>
            <a:r>
              <a:rPr lang="en-US" dirty="0"/>
              <a:t>Site 5- Berrycreek </a:t>
            </a:r>
          </a:p>
          <a:p>
            <a:pPr lvl="1">
              <a:lnSpc>
                <a:spcPct val="90000"/>
              </a:lnSpc>
            </a:pPr>
            <a:r>
              <a:rPr lang="en-US" sz="2400" dirty="0"/>
              <a:t>Rehabilitate 342-lf of 8-inch Sewer Main &amp; Point Repair(s)</a:t>
            </a:r>
          </a:p>
          <a:p>
            <a:pPr lvl="1">
              <a:lnSpc>
                <a:spcPct val="90000"/>
              </a:lnSpc>
            </a:pPr>
            <a:r>
              <a:rPr lang="en-US" sz="2400" dirty="0"/>
              <a:t>Rehabilitate two (2)  MH’s</a:t>
            </a:r>
          </a:p>
          <a:p>
            <a:pPr lvl="1">
              <a:lnSpc>
                <a:spcPct val="90000"/>
              </a:lnSpc>
            </a:pPr>
            <a:r>
              <a:rPr lang="en-US" sz="2400" dirty="0"/>
              <a:t>Tree Protection</a:t>
            </a:r>
          </a:p>
          <a:p>
            <a:pPr lvl="1">
              <a:lnSpc>
                <a:spcPct val="90000"/>
              </a:lnSpc>
            </a:pPr>
            <a:r>
              <a:rPr lang="en-US" sz="2400" dirty="0"/>
              <a:t>Sewer lateral Reconnection </a:t>
            </a:r>
          </a:p>
          <a:p>
            <a:pPr lvl="1">
              <a:lnSpc>
                <a:spcPct val="90000"/>
              </a:lnSpc>
            </a:pPr>
            <a:r>
              <a:rPr lang="en-US" sz="2400" dirty="0"/>
              <a:t>Street ROW</a:t>
            </a:r>
          </a:p>
          <a:p>
            <a:pPr marL="457200" lvl="1" indent="0">
              <a:buNone/>
            </a:pPr>
            <a:endParaRPr lang="en-US" sz="2400" dirty="0"/>
          </a:p>
          <a:p>
            <a:pPr lvl="1"/>
            <a:endParaRPr lang="en-US" sz="2400" dirty="0"/>
          </a:p>
          <a:p>
            <a:pPr lvl="1"/>
            <a:endParaRPr lang="en-US" sz="2400" dirty="0"/>
          </a:p>
        </p:txBody>
      </p:sp>
      <p:pic>
        <p:nvPicPr>
          <p:cNvPr id="9" name="Picture 8" descr="A car parked on the side of a road&#10;&#10;Description automatically generated">
            <a:extLst>
              <a:ext uri="{FF2B5EF4-FFF2-40B4-BE49-F238E27FC236}">
                <a16:creationId xmlns:a16="http://schemas.microsoft.com/office/drawing/2014/main" xmlns="" id="{A0F9F3C5-0BCE-45E5-9D32-61BC8C251D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1495" y="949842"/>
            <a:ext cx="2852992" cy="2139744"/>
          </a:xfrm>
          <a:prstGeom prst="rect">
            <a:avLst/>
          </a:prstGeom>
        </p:spPr>
      </p:pic>
      <p:pic>
        <p:nvPicPr>
          <p:cNvPr id="11" name="Picture 10" descr="A path with trees on the side of a road&#10;&#10;Description automatically generated">
            <a:extLst>
              <a:ext uri="{FF2B5EF4-FFF2-40B4-BE49-F238E27FC236}">
                <a16:creationId xmlns:a16="http://schemas.microsoft.com/office/drawing/2014/main" xmlns="" id="{51A88877-D833-46F0-84AA-BF6A94EA7A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51495" y="3532707"/>
            <a:ext cx="2852992" cy="2139744"/>
          </a:xfrm>
          <a:prstGeom prst="rect">
            <a:avLst/>
          </a:prstGeom>
        </p:spPr>
      </p:pic>
    </p:spTree>
    <p:extLst>
      <p:ext uri="{BB962C8B-B14F-4D97-AF65-F5344CB8AC3E}">
        <p14:creationId xmlns:p14="http://schemas.microsoft.com/office/powerpoint/2010/main" val="12639118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6EA472-B649-4681-AA58-B0D8B73B7216}"/>
              </a:ext>
            </a:extLst>
          </p:cNvPr>
          <p:cNvSpPr>
            <a:spLocks noGrp="1"/>
          </p:cNvSpPr>
          <p:nvPr>
            <p:ph type="title"/>
          </p:nvPr>
        </p:nvSpPr>
        <p:spPr/>
        <p:txBody>
          <a:bodyPr/>
          <a:lstStyle/>
          <a:p>
            <a:r>
              <a:rPr lang="en-US" dirty="0"/>
              <a:t>Project Summary</a:t>
            </a:r>
          </a:p>
        </p:txBody>
      </p:sp>
      <p:sp>
        <p:nvSpPr>
          <p:cNvPr id="3" name="Content Placeholder 2">
            <a:extLst>
              <a:ext uri="{FF2B5EF4-FFF2-40B4-BE49-F238E27FC236}">
                <a16:creationId xmlns:a16="http://schemas.microsoft.com/office/drawing/2014/main" xmlns="" id="{8C2BAE02-65A4-4913-B4E1-E66AC2881A29}"/>
              </a:ext>
            </a:extLst>
          </p:cNvPr>
          <p:cNvSpPr>
            <a:spLocks noGrp="1"/>
          </p:cNvSpPr>
          <p:nvPr>
            <p:ph idx="1"/>
          </p:nvPr>
        </p:nvSpPr>
        <p:spPr>
          <a:xfrm>
            <a:off x="609599" y="1243891"/>
            <a:ext cx="10035941" cy="5018607"/>
          </a:xfrm>
        </p:spPr>
        <p:txBody>
          <a:bodyPr/>
          <a:lstStyle/>
          <a:p>
            <a:r>
              <a:rPr lang="en-US" dirty="0"/>
              <a:t>Site 6- Tropical</a:t>
            </a:r>
          </a:p>
          <a:p>
            <a:pPr lvl="1">
              <a:lnSpc>
                <a:spcPct val="90000"/>
              </a:lnSpc>
            </a:pPr>
            <a:r>
              <a:rPr lang="en-US" sz="2400" dirty="0"/>
              <a:t>Rehabilitate 400-lf of 8-inch Sewer Main</a:t>
            </a:r>
          </a:p>
          <a:p>
            <a:pPr lvl="1">
              <a:lnSpc>
                <a:spcPct val="90000"/>
              </a:lnSpc>
            </a:pPr>
            <a:r>
              <a:rPr lang="en-US" sz="2400" dirty="0"/>
              <a:t>No Point Repairs</a:t>
            </a:r>
          </a:p>
          <a:p>
            <a:pPr lvl="1">
              <a:lnSpc>
                <a:spcPct val="90000"/>
              </a:lnSpc>
            </a:pPr>
            <a:r>
              <a:rPr lang="en-US" sz="2400" dirty="0"/>
              <a:t>Rehabilitate two (2) MH’s</a:t>
            </a:r>
          </a:p>
          <a:p>
            <a:pPr lvl="1">
              <a:lnSpc>
                <a:spcPct val="90000"/>
              </a:lnSpc>
            </a:pPr>
            <a:r>
              <a:rPr lang="en-US" sz="2400" dirty="0"/>
              <a:t>Sewer lateral Reconnection </a:t>
            </a:r>
          </a:p>
          <a:p>
            <a:pPr lvl="1">
              <a:lnSpc>
                <a:spcPct val="90000"/>
              </a:lnSpc>
            </a:pPr>
            <a:r>
              <a:rPr lang="en-US" sz="2400" dirty="0"/>
              <a:t>16-ft Utility Easement (Private Residential Property)</a:t>
            </a:r>
          </a:p>
          <a:p>
            <a:pPr lvl="2">
              <a:lnSpc>
                <a:spcPct val="90000"/>
              </a:lnSpc>
            </a:pPr>
            <a:r>
              <a:rPr lang="en-US" sz="2000" dirty="0"/>
              <a:t>Construction Right-of-Entry/Work Areas</a:t>
            </a:r>
            <a:endParaRPr lang="en-US" sz="2000" strike="sngStrike" dirty="0">
              <a:solidFill>
                <a:srgbClr val="FF0000"/>
              </a:solidFill>
            </a:endParaRPr>
          </a:p>
          <a:p>
            <a:pPr lvl="2">
              <a:lnSpc>
                <a:spcPct val="90000"/>
              </a:lnSpc>
            </a:pPr>
            <a:r>
              <a:rPr lang="en-US" sz="2000" dirty="0"/>
              <a:t>Remove and Replace Fencing/Temporary Fencing Requirements</a:t>
            </a:r>
          </a:p>
          <a:p>
            <a:pPr marL="457200" lvl="1" indent="0">
              <a:buNone/>
            </a:pPr>
            <a:endParaRPr lang="en-US" sz="2400" dirty="0"/>
          </a:p>
        </p:txBody>
      </p:sp>
    </p:spTree>
    <p:extLst>
      <p:ext uri="{BB962C8B-B14F-4D97-AF65-F5344CB8AC3E}">
        <p14:creationId xmlns:p14="http://schemas.microsoft.com/office/powerpoint/2010/main" val="39649476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6EA472-B649-4681-AA58-B0D8B73B7216}"/>
              </a:ext>
            </a:extLst>
          </p:cNvPr>
          <p:cNvSpPr>
            <a:spLocks noGrp="1"/>
          </p:cNvSpPr>
          <p:nvPr>
            <p:ph type="title"/>
          </p:nvPr>
        </p:nvSpPr>
        <p:spPr/>
        <p:txBody>
          <a:bodyPr/>
          <a:lstStyle/>
          <a:p>
            <a:r>
              <a:rPr lang="en-US" dirty="0"/>
              <a:t>Site 6-Tropical(Pictures)</a:t>
            </a:r>
          </a:p>
        </p:txBody>
      </p:sp>
      <p:sp>
        <p:nvSpPr>
          <p:cNvPr id="8" name="TextBox 7">
            <a:extLst>
              <a:ext uri="{FF2B5EF4-FFF2-40B4-BE49-F238E27FC236}">
                <a16:creationId xmlns:a16="http://schemas.microsoft.com/office/drawing/2014/main" xmlns="" id="{38971329-89B0-4DB3-ACED-85BC4168BCB3}"/>
              </a:ext>
            </a:extLst>
          </p:cNvPr>
          <p:cNvSpPr txBox="1"/>
          <p:nvPr/>
        </p:nvSpPr>
        <p:spPr>
          <a:xfrm flipH="1">
            <a:off x="818326" y="5617687"/>
            <a:ext cx="2797692" cy="338554"/>
          </a:xfrm>
          <a:prstGeom prst="rect">
            <a:avLst/>
          </a:prstGeom>
          <a:noFill/>
        </p:spPr>
        <p:txBody>
          <a:bodyPr wrap="square" rtlCol="0">
            <a:spAutoFit/>
          </a:bodyPr>
          <a:lstStyle/>
          <a:p>
            <a:pPr lvl="1">
              <a:buNone/>
            </a:pPr>
            <a:r>
              <a:rPr lang="en-US" sz="1600" dirty="0">
                <a:solidFill>
                  <a:schemeClr val="tx1"/>
                </a:solidFill>
              </a:rPr>
              <a:t>4134 Bikini</a:t>
            </a:r>
          </a:p>
        </p:txBody>
      </p:sp>
      <p:sp>
        <p:nvSpPr>
          <p:cNvPr id="10" name="TextBox 9">
            <a:extLst>
              <a:ext uri="{FF2B5EF4-FFF2-40B4-BE49-F238E27FC236}">
                <a16:creationId xmlns:a16="http://schemas.microsoft.com/office/drawing/2014/main" xmlns="" id="{3D9F9BDE-B907-4214-BB7F-B399ADCE8CED}"/>
              </a:ext>
            </a:extLst>
          </p:cNvPr>
          <p:cNvSpPr txBox="1"/>
          <p:nvPr/>
        </p:nvSpPr>
        <p:spPr>
          <a:xfrm flipH="1">
            <a:off x="7646648" y="3904513"/>
            <a:ext cx="3316319" cy="338554"/>
          </a:xfrm>
          <a:prstGeom prst="rect">
            <a:avLst/>
          </a:prstGeom>
          <a:noFill/>
        </p:spPr>
        <p:txBody>
          <a:bodyPr wrap="square" rtlCol="0">
            <a:spAutoFit/>
          </a:bodyPr>
          <a:lstStyle/>
          <a:p>
            <a:pPr lvl="1">
              <a:buNone/>
            </a:pPr>
            <a:r>
              <a:rPr lang="en-US" sz="1600" dirty="0">
                <a:solidFill>
                  <a:schemeClr val="tx1"/>
                </a:solidFill>
              </a:rPr>
              <a:t>Palm Bay Dr. (West)</a:t>
            </a:r>
          </a:p>
        </p:txBody>
      </p:sp>
      <p:sp>
        <p:nvSpPr>
          <p:cNvPr id="19" name="TextBox 18">
            <a:extLst>
              <a:ext uri="{FF2B5EF4-FFF2-40B4-BE49-F238E27FC236}">
                <a16:creationId xmlns:a16="http://schemas.microsoft.com/office/drawing/2014/main" xmlns="" id="{06FCAC8C-099B-4B12-8E85-953E7E25E1BE}"/>
              </a:ext>
            </a:extLst>
          </p:cNvPr>
          <p:cNvSpPr txBox="1"/>
          <p:nvPr/>
        </p:nvSpPr>
        <p:spPr>
          <a:xfrm flipH="1">
            <a:off x="3753231" y="5617687"/>
            <a:ext cx="2797692" cy="338554"/>
          </a:xfrm>
          <a:prstGeom prst="rect">
            <a:avLst/>
          </a:prstGeom>
          <a:noFill/>
        </p:spPr>
        <p:txBody>
          <a:bodyPr wrap="square" rtlCol="0">
            <a:spAutoFit/>
          </a:bodyPr>
          <a:lstStyle/>
          <a:p>
            <a:pPr lvl="1">
              <a:buNone/>
            </a:pPr>
            <a:r>
              <a:rPr lang="en-US" sz="1600" dirty="0">
                <a:solidFill>
                  <a:schemeClr val="tx1"/>
                </a:solidFill>
              </a:rPr>
              <a:t>4134 Bikini</a:t>
            </a:r>
          </a:p>
        </p:txBody>
      </p:sp>
      <p:pic>
        <p:nvPicPr>
          <p:cNvPr id="4" name="Picture 3" descr="A tree in the middle of a field&#10;&#10;Description automatically generated">
            <a:extLst>
              <a:ext uri="{FF2B5EF4-FFF2-40B4-BE49-F238E27FC236}">
                <a16:creationId xmlns:a16="http://schemas.microsoft.com/office/drawing/2014/main" xmlns="" id="{75C14DBD-3BA3-44B4-879C-FF8265154B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082" y="1109597"/>
            <a:ext cx="2535801" cy="4508090"/>
          </a:xfrm>
          <a:prstGeom prst="rect">
            <a:avLst/>
          </a:prstGeom>
        </p:spPr>
      </p:pic>
      <p:pic>
        <p:nvPicPr>
          <p:cNvPr id="7" name="Picture 6" descr="A tree in the middle of a dirt field&#10;&#10;Description automatically generated">
            <a:extLst>
              <a:ext uri="{FF2B5EF4-FFF2-40B4-BE49-F238E27FC236}">
                <a16:creationId xmlns:a16="http://schemas.microsoft.com/office/drawing/2014/main" xmlns="" id="{77258862-DBB1-46CC-98D6-B0F5D81D28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8149" y="1058896"/>
            <a:ext cx="2564320" cy="4558791"/>
          </a:xfrm>
          <a:prstGeom prst="rect">
            <a:avLst/>
          </a:prstGeom>
        </p:spPr>
      </p:pic>
      <p:pic>
        <p:nvPicPr>
          <p:cNvPr id="11" name="Picture 10" descr="A picture containing outdoor, grass, fence, wooden&#10;&#10;Description automatically generated">
            <a:extLst>
              <a:ext uri="{FF2B5EF4-FFF2-40B4-BE49-F238E27FC236}">
                <a16:creationId xmlns:a16="http://schemas.microsoft.com/office/drawing/2014/main" xmlns="" id="{935429D8-CC39-435D-A545-64813C4043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1851" y="1107197"/>
            <a:ext cx="3519948" cy="2639961"/>
          </a:xfrm>
          <a:prstGeom prst="rect">
            <a:avLst/>
          </a:prstGeom>
        </p:spPr>
      </p:pic>
    </p:spTree>
    <p:extLst>
      <p:ext uri="{BB962C8B-B14F-4D97-AF65-F5344CB8AC3E}">
        <p14:creationId xmlns:p14="http://schemas.microsoft.com/office/powerpoint/2010/main" val="1873200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6EA472-B649-4681-AA58-B0D8B73B7216}"/>
              </a:ext>
            </a:extLst>
          </p:cNvPr>
          <p:cNvSpPr>
            <a:spLocks noGrp="1"/>
          </p:cNvSpPr>
          <p:nvPr>
            <p:ph type="title"/>
          </p:nvPr>
        </p:nvSpPr>
        <p:spPr/>
        <p:txBody>
          <a:bodyPr/>
          <a:lstStyle/>
          <a:p>
            <a:r>
              <a:rPr lang="en-US" dirty="0"/>
              <a:t>Site 6- Tropical (Accessibility)</a:t>
            </a:r>
            <a:endParaRPr lang="en-US" strike="sngStrike" dirty="0">
              <a:solidFill>
                <a:srgbClr val="FF0000"/>
              </a:solidFill>
            </a:endParaRPr>
          </a:p>
        </p:txBody>
      </p:sp>
      <p:pic>
        <p:nvPicPr>
          <p:cNvPr id="4" name="Picture 3" descr="Map&#10;&#10;Description automatically generated">
            <a:extLst>
              <a:ext uri="{FF2B5EF4-FFF2-40B4-BE49-F238E27FC236}">
                <a16:creationId xmlns:a16="http://schemas.microsoft.com/office/drawing/2014/main" xmlns="" id="{838B95BE-AC7B-4155-AA16-3F8CCBA8FD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6684" y="949841"/>
            <a:ext cx="6368356" cy="5028093"/>
          </a:xfrm>
          <a:prstGeom prst="rect">
            <a:avLst/>
          </a:prstGeom>
        </p:spPr>
      </p:pic>
      <p:sp>
        <p:nvSpPr>
          <p:cNvPr id="5" name="Arrow: Right 4">
            <a:extLst>
              <a:ext uri="{FF2B5EF4-FFF2-40B4-BE49-F238E27FC236}">
                <a16:creationId xmlns:a16="http://schemas.microsoft.com/office/drawing/2014/main" xmlns="" id="{6C420D6A-A4EA-49B9-BBAE-40E5DA741B23}"/>
              </a:ext>
            </a:extLst>
          </p:cNvPr>
          <p:cNvSpPr/>
          <p:nvPr/>
        </p:nvSpPr>
        <p:spPr>
          <a:xfrm rot="9045062">
            <a:off x="7122799" y="2925056"/>
            <a:ext cx="484292" cy="2782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Arrow: Right 5">
            <a:extLst>
              <a:ext uri="{FF2B5EF4-FFF2-40B4-BE49-F238E27FC236}">
                <a16:creationId xmlns:a16="http://schemas.microsoft.com/office/drawing/2014/main" xmlns="" id="{8D8C22CD-198C-465B-B47B-0333F549BF77}"/>
              </a:ext>
            </a:extLst>
          </p:cNvPr>
          <p:cNvSpPr/>
          <p:nvPr/>
        </p:nvSpPr>
        <p:spPr>
          <a:xfrm rot="5400000">
            <a:off x="4613280" y="2840469"/>
            <a:ext cx="484292" cy="2782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549292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6EA472-B649-4681-AA58-B0D8B73B7216}"/>
              </a:ext>
            </a:extLst>
          </p:cNvPr>
          <p:cNvSpPr>
            <a:spLocks noGrp="1"/>
          </p:cNvSpPr>
          <p:nvPr>
            <p:ph type="title"/>
          </p:nvPr>
        </p:nvSpPr>
        <p:spPr/>
        <p:txBody>
          <a:bodyPr/>
          <a:lstStyle/>
          <a:p>
            <a:r>
              <a:rPr lang="en-US" dirty="0"/>
              <a:t>Project Summary</a:t>
            </a:r>
          </a:p>
        </p:txBody>
      </p:sp>
      <p:sp>
        <p:nvSpPr>
          <p:cNvPr id="3" name="Content Placeholder 2">
            <a:extLst>
              <a:ext uri="{FF2B5EF4-FFF2-40B4-BE49-F238E27FC236}">
                <a16:creationId xmlns="" xmlns:a16="http://schemas.microsoft.com/office/drawing/2014/main" id="{8C2BAE02-65A4-4913-B4E1-E66AC2881A29}"/>
              </a:ext>
            </a:extLst>
          </p:cNvPr>
          <p:cNvSpPr>
            <a:spLocks noGrp="1"/>
          </p:cNvSpPr>
          <p:nvPr>
            <p:ph idx="1"/>
          </p:nvPr>
        </p:nvSpPr>
        <p:spPr>
          <a:xfrm>
            <a:off x="609599" y="1030531"/>
            <a:ext cx="10972800" cy="5018607"/>
          </a:xfrm>
        </p:spPr>
        <p:txBody>
          <a:bodyPr/>
          <a:lstStyle/>
          <a:p>
            <a:r>
              <a:rPr lang="en-US" dirty="0"/>
              <a:t>Site 7- Hall Park</a:t>
            </a:r>
          </a:p>
          <a:p>
            <a:pPr lvl="1">
              <a:lnSpc>
                <a:spcPct val="90000"/>
              </a:lnSpc>
            </a:pPr>
            <a:r>
              <a:rPr lang="en-US" sz="2400" dirty="0"/>
              <a:t>Rehabilitate 510-lf of 8-inch Sewer Main &amp; Point Repair(s)</a:t>
            </a:r>
          </a:p>
          <a:p>
            <a:pPr lvl="1">
              <a:lnSpc>
                <a:spcPct val="90000"/>
              </a:lnSpc>
            </a:pPr>
            <a:r>
              <a:rPr lang="en-US" sz="2400" dirty="0"/>
              <a:t>Rehabilitate two (2) </a:t>
            </a:r>
            <a:r>
              <a:rPr lang="en-US" sz="2400" dirty="0" smtClean="0"/>
              <a:t>MHs </a:t>
            </a:r>
            <a:endParaRPr lang="en-US" sz="2400" strike="sngStrike" dirty="0" smtClean="0">
              <a:solidFill>
                <a:srgbClr val="FF0000"/>
              </a:solidFill>
            </a:endParaRPr>
          </a:p>
          <a:p>
            <a:pPr lvl="1">
              <a:lnSpc>
                <a:spcPct val="90000"/>
              </a:lnSpc>
            </a:pPr>
            <a:r>
              <a:rPr lang="en-US" sz="2400" dirty="0" smtClean="0"/>
              <a:t>Sewer Lateral Reconnection</a:t>
            </a:r>
          </a:p>
          <a:p>
            <a:pPr lvl="1">
              <a:lnSpc>
                <a:spcPct val="90000"/>
              </a:lnSpc>
            </a:pPr>
            <a:r>
              <a:rPr lang="en-US" sz="2400" dirty="0" smtClean="0"/>
              <a:t>Tree </a:t>
            </a:r>
            <a:r>
              <a:rPr lang="en-US" sz="2400" dirty="0"/>
              <a:t>Protection </a:t>
            </a:r>
          </a:p>
          <a:p>
            <a:pPr lvl="1">
              <a:lnSpc>
                <a:spcPct val="90000"/>
              </a:lnSpc>
            </a:pPr>
            <a:r>
              <a:rPr lang="en-US" sz="2400" dirty="0"/>
              <a:t>16-ft Utility Easement (Private Residential Property)</a:t>
            </a:r>
          </a:p>
          <a:p>
            <a:pPr lvl="2">
              <a:lnSpc>
                <a:spcPct val="90000"/>
              </a:lnSpc>
            </a:pPr>
            <a:r>
              <a:rPr lang="en-US" sz="2000" dirty="0"/>
              <a:t>Construction Right-of-Entry/Work Areas</a:t>
            </a:r>
            <a:endParaRPr lang="en-US" sz="2000" strike="sngStrike" dirty="0">
              <a:solidFill>
                <a:srgbClr val="FF0000"/>
              </a:solidFill>
            </a:endParaRPr>
          </a:p>
          <a:p>
            <a:pPr lvl="2">
              <a:lnSpc>
                <a:spcPct val="90000"/>
              </a:lnSpc>
            </a:pPr>
            <a:r>
              <a:rPr lang="en-US" sz="2000" dirty="0"/>
              <a:t>Remove and Replace Fencing/Temporary Fencing Requirements</a:t>
            </a:r>
          </a:p>
          <a:p>
            <a:pPr marL="457200" lvl="1" indent="0">
              <a:lnSpc>
                <a:spcPct val="90000"/>
              </a:lnSpc>
              <a:buNone/>
            </a:pPr>
            <a:endParaRPr lang="en-US" sz="2800" dirty="0"/>
          </a:p>
        </p:txBody>
      </p:sp>
    </p:spTree>
    <p:extLst>
      <p:ext uri="{BB962C8B-B14F-4D97-AF65-F5344CB8AC3E}">
        <p14:creationId xmlns:p14="http://schemas.microsoft.com/office/powerpoint/2010/main" val="1842260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6EA472-B649-4681-AA58-B0D8B73B7216}"/>
              </a:ext>
            </a:extLst>
          </p:cNvPr>
          <p:cNvSpPr>
            <a:spLocks noGrp="1"/>
          </p:cNvSpPr>
          <p:nvPr>
            <p:ph type="title"/>
          </p:nvPr>
        </p:nvSpPr>
        <p:spPr/>
        <p:txBody>
          <a:bodyPr/>
          <a:lstStyle/>
          <a:p>
            <a:r>
              <a:rPr lang="en-US" dirty="0"/>
              <a:t>Site 7- Hall Park (Accessibility)</a:t>
            </a:r>
            <a:endParaRPr lang="en-US" strike="sngStrike" dirty="0">
              <a:solidFill>
                <a:srgbClr val="FF0000"/>
              </a:solidFill>
            </a:endParaRPr>
          </a:p>
        </p:txBody>
      </p:sp>
      <p:pic>
        <p:nvPicPr>
          <p:cNvPr id="9" name="Picture 8" descr="A picture containing map&#10;&#10;Description automatically generated">
            <a:extLst>
              <a:ext uri="{FF2B5EF4-FFF2-40B4-BE49-F238E27FC236}">
                <a16:creationId xmlns="" xmlns:a16="http://schemas.microsoft.com/office/drawing/2014/main" id="{7D277F4D-7CCF-4B3E-B5F6-ED6C033D6F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7835" y="1012903"/>
            <a:ext cx="6525055" cy="4951574"/>
          </a:xfrm>
          <a:prstGeom prst="rect">
            <a:avLst/>
          </a:prstGeom>
        </p:spPr>
      </p:pic>
      <p:sp>
        <p:nvSpPr>
          <p:cNvPr id="10" name="Arrow: Down 9">
            <a:extLst>
              <a:ext uri="{FF2B5EF4-FFF2-40B4-BE49-F238E27FC236}">
                <a16:creationId xmlns="" xmlns:a16="http://schemas.microsoft.com/office/drawing/2014/main" id="{C5B800E1-850F-4AE4-9F4E-D000E5C9F66B}"/>
              </a:ext>
            </a:extLst>
          </p:cNvPr>
          <p:cNvSpPr/>
          <p:nvPr/>
        </p:nvSpPr>
        <p:spPr>
          <a:xfrm rot="10565942">
            <a:off x="4365682" y="4542506"/>
            <a:ext cx="127497" cy="3193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358041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6EA472-B649-4681-AA58-B0D8B73B7216}"/>
              </a:ext>
            </a:extLst>
          </p:cNvPr>
          <p:cNvSpPr>
            <a:spLocks noGrp="1"/>
          </p:cNvSpPr>
          <p:nvPr>
            <p:ph type="title"/>
          </p:nvPr>
        </p:nvSpPr>
        <p:spPr/>
        <p:txBody>
          <a:bodyPr/>
          <a:lstStyle/>
          <a:p>
            <a:r>
              <a:rPr lang="en-US" dirty="0"/>
              <a:t>Project Summary</a:t>
            </a:r>
          </a:p>
        </p:txBody>
      </p:sp>
      <p:sp>
        <p:nvSpPr>
          <p:cNvPr id="3" name="Content Placeholder 2">
            <a:extLst>
              <a:ext uri="{FF2B5EF4-FFF2-40B4-BE49-F238E27FC236}">
                <a16:creationId xmlns="" xmlns:a16="http://schemas.microsoft.com/office/drawing/2014/main" id="{8C2BAE02-65A4-4913-B4E1-E66AC2881A29}"/>
              </a:ext>
            </a:extLst>
          </p:cNvPr>
          <p:cNvSpPr>
            <a:spLocks noGrp="1"/>
          </p:cNvSpPr>
          <p:nvPr>
            <p:ph idx="1"/>
          </p:nvPr>
        </p:nvSpPr>
        <p:spPr>
          <a:xfrm>
            <a:off x="609599" y="1030531"/>
            <a:ext cx="10972800" cy="5018607"/>
          </a:xfrm>
        </p:spPr>
        <p:txBody>
          <a:bodyPr/>
          <a:lstStyle/>
          <a:p>
            <a:r>
              <a:rPr lang="en-US" dirty="0"/>
              <a:t>Site 8- Cambray</a:t>
            </a:r>
          </a:p>
          <a:p>
            <a:pPr lvl="1">
              <a:lnSpc>
                <a:spcPct val="90000"/>
              </a:lnSpc>
            </a:pPr>
            <a:r>
              <a:rPr lang="en-US" sz="2400" dirty="0"/>
              <a:t>Rehabilitate 421-lf of 8-inch Sewer Main &amp; Point Repair(s)</a:t>
            </a:r>
          </a:p>
          <a:p>
            <a:pPr lvl="1">
              <a:lnSpc>
                <a:spcPct val="90000"/>
              </a:lnSpc>
            </a:pPr>
            <a:r>
              <a:rPr lang="en-US" sz="2400" dirty="0"/>
              <a:t>Rehabilitate one (1) MH, Re-construct one (1) MH, </a:t>
            </a:r>
          </a:p>
          <a:p>
            <a:pPr marL="457200" lvl="1" indent="0">
              <a:lnSpc>
                <a:spcPct val="90000"/>
              </a:lnSpc>
              <a:buNone/>
            </a:pPr>
            <a:r>
              <a:rPr lang="en-US" sz="2400" dirty="0"/>
              <a:t>	and </a:t>
            </a:r>
            <a:r>
              <a:rPr lang="en-US" sz="2400" dirty="0" smtClean="0"/>
              <a:t>replace</a:t>
            </a:r>
            <a:r>
              <a:rPr lang="en-US" sz="2400" dirty="0" smtClean="0">
                <a:solidFill>
                  <a:srgbClr val="FF0000"/>
                </a:solidFill>
              </a:rPr>
              <a:t> </a:t>
            </a:r>
            <a:r>
              <a:rPr lang="en-US" sz="2400" dirty="0" smtClean="0"/>
              <a:t>one </a:t>
            </a:r>
            <a:r>
              <a:rPr lang="en-US" sz="2400" dirty="0"/>
              <a:t>(1</a:t>
            </a:r>
            <a:r>
              <a:rPr lang="en-US" sz="2400" dirty="0" smtClean="0"/>
              <a:t>) MH</a:t>
            </a:r>
            <a:endParaRPr lang="en-US" sz="2400" dirty="0"/>
          </a:p>
          <a:p>
            <a:pPr lvl="1">
              <a:lnSpc>
                <a:spcPct val="90000"/>
              </a:lnSpc>
            </a:pPr>
            <a:r>
              <a:rPr lang="en-US" sz="2400" dirty="0"/>
              <a:t>Sewer Lateral Reconnection </a:t>
            </a:r>
          </a:p>
          <a:p>
            <a:pPr lvl="1">
              <a:lnSpc>
                <a:spcPct val="90000"/>
              </a:lnSpc>
            </a:pPr>
            <a:r>
              <a:rPr lang="en-US" sz="2400" dirty="0"/>
              <a:t>16-ft Alley ROE</a:t>
            </a:r>
          </a:p>
          <a:p>
            <a:r>
              <a:rPr lang="en-US" dirty="0"/>
              <a:t>Site 9- Azucena</a:t>
            </a:r>
          </a:p>
          <a:p>
            <a:pPr lvl="1">
              <a:lnSpc>
                <a:spcPct val="90000"/>
              </a:lnSpc>
            </a:pPr>
            <a:r>
              <a:rPr lang="en-US" sz="2400" dirty="0"/>
              <a:t>Rehabilitate 298-lf of 8-inch Sewer Main &amp; Point Repair(s)</a:t>
            </a:r>
          </a:p>
          <a:p>
            <a:pPr lvl="1">
              <a:lnSpc>
                <a:spcPct val="90000"/>
              </a:lnSpc>
            </a:pPr>
            <a:r>
              <a:rPr lang="en-US" sz="2400" dirty="0"/>
              <a:t>Rehabilitate two (2) MH’s</a:t>
            </a:r>
          </a:p>
          <a:p>
            <a:pPr lvl="1">
              <a:lnSpc>
                <a:spcPct val="90000"/>
              </a:lnSpc>
            </a:pPr>
            <a:r>
              <a:rPr lang="en-US" sz="2400" dirty="0"/>
              <a:t>Sewer Lateral Reconnection </a:t>
            </a:r>
          </a:p>
          <a:p>
            <a:pPr lvl="1">
              <a:lnSpc>
                <a:spcPct val="90000"/>
              </a:lnSpc>
            </a:pPr>
            <a:r>
              <a:rPr lang="en-US" sz="2400" dirty="0"/>
              <a:t>Street ROW</a:t>
            </a:r>
            <a:endParaRPr lang="en-US" sz="2800" dirty="0"/>
          </a:p>
        </p:txBody>
      </p:sp>
      <p:pic>
        <p:nvPicPr>
          <p:cNvPr id="9" name="Picture 8" descr="A picture containing outdoor, child, road, person&#10;&#10;Description automatically generated">
            <a:extLst>
              <a:ext uri="{FF2B5EF4-FFF2-40B4-BE49-F238E27FC236}">
                <a16:creationId xmlns="" xmlns:a16="http://schemas.microsoft.com/office/drawing/2014/main" id="{DF7DAD2D-DFB6-401A-8593-7C36DEE78A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64948" y="3573002"/>
            <a:ext cx="3204562" cy="2403422"/>
          </a:xfrm>
          <a:prstGeom prst="rect">
            <a:avLst/>
          </a:prstGeom>
        </p:spPr>
      </p:pic>
      <p:pic>
        <p:nvPicPr>
          <p:cNvPr id="11" name="Picture 10" descr="A house with trees in the background&#10;&#10;Description automatically generated">
            <a:extLst>
              <a:ext uri="{FF2B5EF4-FFF2-40B4-BE49-F238E27FC236}">
                <a16:creationId xmlns="" xmlns:a16="http://schemas.microsoft.com/office/drawing/2014/main" id="{8305490C-6634-44EC-A02F-95CAB4AB65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888114" y="869753"/>
            <a:ext cx="2924854" cy="2193641"/>
          </a:xfrm>
          <a:prstGeom prst="rect">
            <a:avLst/>
          </a:prstGeom>
        </p:spPr>
      </p:pic>
    </p:spTree>
    <p:extLst>
      <p:ext uri="{BB962C8B-B14F-4D97-AF65-F5344CB8AC3E}">
        <p14:creationId xmlns:p14="http://schemas.microsoft.com/office/powerpoint/2010/main" val="37101162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6EA472-B649-4681-AA58-B0D8B73B7216}"/>
              </a:ext>
            </a:extLst>
          </p:cNvPr>
          <p:cNvSpPr>
            <a:spLocks noGrp="1"/>
          </p:cNvSpPr>
          <p:nvPr>
            <p:ph type="title"/>
          </p:nvPr>
        </p:nvSpPr>
        <p:spPr/>
        <p:txBody>
          <a:bodyPr/>
          <a:lstStyle/>
          <a:p>
            <a:r>
              <a:rPr lang="en-US" dirty="0"/>
              <a:t>Project Summary</a:t>
            </a:r>
          </a:p>
        </p:txBody>
      </p:sp>
      <p:sp>
        <p:nvSpPr>
          <p:cNvPr id="3" name="Content Placeholder 2">
            <a:extLst>
              <a:ext uri="{FF2B5EF4-FFF2-40B4-BE49-F238E27FC236}">
                <a16:creationId xmlns="" xmlns:a16="http://schemas.microsoft.com/office/drawing/2014/main" id="{8C2BAE02-65A4-4913-B4E1-E66AC2881A29}"/>
              </a:ext>
            </a:extLst>
          </p:cNvPr>
          <p:cNvSpPr>
            <a:spLocks noGrp="1"/>
          </p:cNvSpPr>
          <p:nvPr>
            <p:ph idx="1"/>
          </p:nvPr>
        </p:nvSpPr>
        <p:spPr>
          <a:xfrm>
            <a:off x="609599" y="1030531"/>
            <a:ext cx="10972800" cy="5018607"/>
          </a:xfrm>
        </p:spPr>
        <p:txBody>
          <a:bodyPr/>
          <a:lstStyle/>
          <a:p>
            <a:r>
              <a:rPr lang="en-US" dirty="0"/>
              <a:t>Site 10- San Simeon</a:t>
            </a:r>
          </a:p>
          <a:p>
            <a:pPr lvl="1">
              <a:lnSpc>
                <a:spcPct val="90000"/>
              </a:lnSpc>
            </a:pPr>
            <a:r>
              <a:rPr lang="en-US" sz="2400" dirty="0"/>
              <a:t>Rehabilitate 275-lf of 8-inch Sewer Main &amp; Point Repair(s)</a:t>
            </a:r>
          </a:p>
          <a:p>
            <a:pPr lvl="1">
              <a:lnSpc>
                <a:spcPct val="90000"/>
              </a:lnSpc>
            </a:pPr>
            <a:r>
              <a:rPr lang="en-US" sz="2400" dirty="0"/>
              <a:t>Rehabilitate two (2) MH’s</a:t>
            </a:r>
          </a:p>
          <a:p>
            <a:pPr lvl="1">
              <a:lnSpc>
                <a:spcPct val="90000"/>
              </a:lnSpc>
            </a:pPr>
            <a:r>
              <a:rPr lang="en-US" sz="2400" dirty="0"/>
              <a:t>Sewer Lateral Reconnection </a:t>
            </a:r>
          </a:p>
          <a:p>
            <a:pPr lvl="1">
              <a:lnSpc>
                <a:spcPct val="90000"/>
              </a:lnSpc>
            </a:pPr>
            <a:r>
              <a:rPr lang="en-US" sz="2400" dirty="0"/>
              <a:t>16-ft Utility Easement (Private Residential Properties)</a:t>
            </a:r>
          </a:p>
          <a:p>
            <a:pPr lvl="2">
              <a:lnSpc>
                <a:spcPct val="90000"/>
              </a:lnSpc>
            </a:pPr>
            <a:r>
              <a:rPr lang="en-US" dirty="0"/>
              <a:t>Construction Right-of-Entry/Work Areas</a:t>
            </a:r>
            <a:endParaRPr lang="en-US" strike="sngStrike" dirty="0">
              <a:solidFill>
                <a:srgbClr val="FF0000"/>
              </a:solidFill>
            </a:endParaRPr>
          </a:p>
          <a:p>
            <a:pPr lvl="2">
              <a:lnSpc>
                <a:spcPct val="90000"/>
              </a:lnSpc>
            </a:pPr>
            <a:r>
              <a:rPr lang="en-US" dirty="0"/>
              <a:t>Remove and Replace Fencing/Temporary Fencing</a:t>
            </a:r>
          </a:p>
          <a:p>
            <a:endParaRPr lang="en-US" sz="2800" dirty="0"/>
          </a:p>
        </p:txBody>
      </p:sp>
      <p:pic>
        <p:nvPicPr>
          <p:cNvPr id="7" name="Picture 6" descr="A close up of a tree&#10;&#10;Description automatically generated">
            <a:extLst>
              <a:ext uri="{FF2B5EF4-FFF2-40B4-BE49-F238E27FC236}">
                <a16:creationId xmlns="" xmlns:a16="http://schemas.microsoft.com/office/drawing/2014/main" id="{7F0E0384-76E4-493B-B36A-AE7C1669E1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407319" y="2068251"/>
            <a:ext cx="3628663" cy="2721497"/>
          </a:xfrm>
          <a:prstGeom prst="rect">
            <a:avLst/>
          </a:prstGeom>
        </p:spPr>
      </p:pic>
    </p:spTree>
    <p:extLst>
      <p:ext uri="{BB962C8B-B14F-4D97-AF65-F5344CB8AC3E}">
        <p14:creationId xmlns:p14="http://schemas.microsoft.com/office/powerpoint/2010/main" val="11614146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6EA472-B649-4681-AA58-B0D8B73B7216}"/>
              </a:ext>
            </a:extLst>
          </p:cNvPr>
          <p:cNvSpPr>
            <a:spLocks noGrp="1"/>
          </p:cNvSpPr>
          <p:nvPr>
            <p:ph type="title"/>
          </p:nvPr>
        </p:nvSpPr>
        <p:spPr/>
        <p:txBody>
          <a:bodyPr/>
          <a:lstStyle/>
          <a:p>
            <a:r>
              <a:rPr lang="en-US" dirty="0"/>
              <a:t>Site 10- San Simeon (Accessibility)</a:t>
            </a:r>
            <a:endParaRPr lang="en-US" strike="sngStrike" dirty="0">
              <a:solidFill>
                <a:srgbClr val="FF0000"/>
              </a:solidFill>
            </a:endParaRPr>
          </a:p>
        </p:txBody>
      </p:sp>
      <p:pic>
        <p:nvPicPr>
          <p:cNvPr id="7" name="Picture 6" descr="Map&#10;&#10;Description automatically generated">
            <a:extLst>
              <a:ext uri="{FF2B5EF4-FFF2-40B4-BE49-F238E27FC236}">
                <a16:creationId xmlns:a16="http://schemas.microsoft.com/office/drawing/2014/main" xmlns="" id="{2E6CE111-1EA8-46B2-B11E-DDC6F7570A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1611" y="949842"/>
            <a:ext cx="5853125" cy="5033863"/>
          </a:xfrm>
          <a:prstGeom prst="rect">
            <a:avLst/>
          </a:prstGeom>
        </p:spPr>
      </p:pic>
      <p:sp>
        <p:nvSpPr>
          <p:cNvPr id="8" name="Arrow: Down 7">
            <a:extLst>
              <a:ext uri="{FF2B5EF4-FFF2-40B4-BE49-F238E27FC236}">
                <a16:creationId xmlns:a16="http://schemas.microsoft.com/office/drawing/2014/main" xmlns="" id="{674ADDF2-E737-4C7F-952E-E70829F135D2}"/>
              </a:ext>
            </a:extLst>
          </p:cNvPr>
          <p:cNvSpPr/>
          <p:nvPr/>
        </p:nvSpPr>
        <p:spPr>
          <a:xfrm>
            <a:off x="4562168" y="3303639"/>
            <a:ext cx="98322" cy="2261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xmlns="" id="{6569B4B0-A7AF-4223-9863-A03F98555FE9}"/>
              </a:ext>
            </a:extLst>
          </p:cNvPr>
          <p:cNvSpPr/>
          <p:nvPr/>
        </p:nvSpPr>
        <p:spPr>
          <a:xfrm rot="10800000">
            <a:off x="5919019" y="3687097"/>
            <a:ext cx="304800" cy="8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12506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General Information</a:t>
            </a:r>
          </a:p>
        </p:txBody>
      </p:sp>
      <p:sp>
        <p:nvSpPr>
          <p:cNvPr id="5" name="Content Placeholder 4"/>
          <p:cNvSpPr>
            <a:spLocks noGrp="1"/>
          </p:cNvSpPr>
          <p:nvPr>
            <p:ph idx="1"/>
          </p:nvPr>
        </p:nvSpPr>
        <p:spPr>
          <a:xfrm>
            <a:off x="609600" y="1254642"/>
            <a:ext cx="10972800" cy="4346058"/>
          </a:xfrm>
        </p:spPr>
        <p:txBody>
          <a:bodyPr/>
          <a:lstStyle/>
          <a:p>
            <a:pPr algn="just">
              <a:lnSpc>
                <a:spcPct val="150000"/>
              </a:lnSpc>
            </a:pPr>
            <a:r>
              <a:rPr lang="en-US" dirty="0"/>
              <a:t>Non-Mandatory pre-bid </a:t>
            </a:r>
            <a:r>
              <a:rPr lang="en-US" dirty="0" smtClean="0"/>
              <a:t>meeting </a:t>
            </a:r>
            <a:endParaRPr lang="en-US" dirty="0"/>
          </a:p>
          <a:p>
            <a:pPr algn="just">
              <a:lnSpc>
                <a:spcPct val="150000"/>
              </a:lnSpc>
            </a:pPr>
            <a:r>
              <a:rPr lang="en-US" dirty="0"/>
              <a:t>Presentation </a:t>
            </a:r>
            <a:r>
              <a:rPr lang="en-US" dirty="0" smtClean="0"/>
              <a:t>has been posted on SAWS </a:t>
            </a:r>
            <a:r>
              <a:rPr lang="en-US" dirty="0"/>
              <a:t>website</a:t>
            </a:r>
          </a:p>
          <a:p>
            <a:pPr algn="just">
              <a:lnSpc>
                <a:spcPct val="150000"/>
              </a:lnSpc>
            </a:pPr>
            <a:r>
              <a:rPr lang="en-US" dirty="0" smtClean="0"/>
              <a:t>Construction </a:t>
            </a:r>
            <a:r>
              <a:rPr lang="en-US" dirty="0"/>
              <a:t>services being procured through </a:t>
            </a:r>
            <a:r>
              <a:rPr lang="en-US" dirty="0" smtClean="0"/>
              <a:t>IFB</a:t>
            </a:r>
          </a:p>
          <a:p>
            <a:pPr algn="just">
              <a:lnSpc>
                <a:spcPct val="150000"/>
              </a:lnSpc>
            </a:pPr>
            <a:r>
              <a:rPr lang="en-US" dirty="0" smtClean="0"/>
              <a:t>Construction Estimate: $1,071,000.00</a:t>
            </a:r>
          </a:p>
          <a:p>
            <a:pPr algn="just">
              <a:lnSpc>
                <a:spcPct val="150000"/>
              </a:lnSpc>
            </a:pPr>
            <a:r>
              <a:rPr lang="en-US" dirty="0" smtClean="0"/>
              <a:t>Calendar Days:  270 days</a:t>
            </a:r>
            <a:endParaRPr lang="en-US" dirty="0"/>
          </a:p>
        </p:txBody>
      </p:sp>
    </p:spTree>
    <p:extLst>
      <p:ext uri="{BB962C8B-B14F-4D97-AF65-F5344CB8AC3E}">
        <p14:creationId xmlns:p14="http://schemas.microsoft.com/office/powerpoint/2010/main" val="69109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6EA472-B649-4681-AA58-B0D8B73B7216}"/>
              </a:ext>
            </a:extLst>
          </p:cNvPr>
          <p:cNvSpPr>
            <a:spLocks noGrp="1"/>
          </p:cNvSpPr>
          <p:nvPr>
            <p:ph type="title"/>
          </p:nvPr>
        </p:nvSpPr>
        <p:spPr/>
        <p:txBody>
          <a:bodyPr/>
          <a:lstStyle/>
          <a:p>
            <a:r>
              <a:rPr lang="en-US" dirty="0"/>
              <a:t>Project Summary</a:t>
            </a:r>
          </a:p>
        </p:txBody>
      </p:sp>
      <p:sp>
        <p:nvSpPr>
          <p:cNvPr id="3" name="Content Placeholder 2">
            <a:extLst>
              <a:ext uri="{FF2B5EF4-FFF2-40B4-BE49-F238E27FC236}">
                <a16:creationId xmlns="" xmlns:a16="http://schemas.microsoft.com/office/drawing/2014/main" id="{8C2BAE02-65A4-4913-B4E1-E66AC2881A29}"/>
              </a:ext>
            </a:extLst>
          </p:cNvPr>
          <p:cNvSpPr>
            <a:spLocks noGrp="1"/>
          </p:cNvSpPr>
          <p:nvPr>
            <p:ph idx="1"/>
          </p:nvPr>
        </p:nvSpPr>
        <p:spPr>
          <a:xfrm>
            <a:off x="609599" y="1030531"/>
            <a:ext cx="10972800" cy="5018607"/>
          </a:xfrm>
        </p:spPr>
        <p:txBody>
          <a:bodyPr/>
          <a:lstStyle/>
          <a:p>
            <a:r>
              <a:rPr lang="en-US" dirty="0"/>
              <a:t>Site 11- Medina Base</a:t>
            </a:r>
          </a:p>
          <a:p>
            <a:pPr lvl="1">
              <a:lnSpc>
                <a:spcPct val="90000"/>
              </a:lnSpc>
            </a:pPr>
            <a:r>
              <a:rPr lang="en-US" sz="2400" dirty="0"/>
              <a:t>Rehabilitate 478-lf of 8-inch Sewer Main &amp; Point Repair(s)</a:t>
            </a:r>
          </a:p>
          <a:p>
            <a:pPr lvl="1">
              <a:lnSpc>
                <a:spcPct val="90000"/>
              </a:lnSpc>
            </a:pPr>
            <a:r>
              <a:rPr lang="en-US" sz="2400" dirty="0"/>
              <a:t>18-ft of 8-inch Sanitary Sewer (Open Cut)</a:t>
            </a:r>
          </a:p>
          <a:p>
            <a:pPr lvl="1">
              <a:lnSpc>
                <a:spcPct val="90000"/>
              </a:lnSpc>
            </a:pPr>
            <a:r>
              <a:rPr lang="en-US" sz="2400" dirty="0"/>
              <a:t>Re-construct one (1) MH and </a:t>
            </a:r>
            <a:r>
              <a:rPr lang="en-US" sz="2400" dirty="0" smtClean="0"/>
              <a:t>install</a:t>
            </a:r>
            <a:r>
              <a:rPr lang="en-US" sz="2400" dirty="0" smtClean="0">
                <a:solidFill>
                  <a:srgbClr val="FF0000"/>
                </a:solidFill>
              </a:rPr>
              <a:t> </a:t>
            </a:r>
            <a:r>
              <a:rPr lang="en-US" sz="2400" dirty="0" smtClean="0"/>
              <a:t>one </a:t>
            </a:r>
            <a:r>
              <a:rPr lang="en-US" sz="2400" dirty="0"/>
              <a:t>(1) new MH</a:t>
            </a:r>
          </a:p>
          <a:p>
            <a:pPr lvl="1">
              <a:lnSpc>
                <a:spcPct val="90000"/>
              </a:lnSpc>
            </a:pPr>
            <a:r>
              <a:rPr lang="en-US" sz="2400" dirty="0"/>
              <a:t>Tree removal (outside COSA ROW)</a:t>
            </a:r>
          </a:p>
          <a:p>
            <a:pPr lvl="1">
              <a:lnSpc>
                <a:spcPct val="90000"/>
              </a:lnSpc>
            </a:pPr>
            <a:r>
              <a:rPr lang="en-US" sz="2400" dirty="0"/>
              <a:t>100-ft Lackland AFB Railroad Spur/Drainage Channel</a:t>
            </a:r>
          </a:p>
          <a:p>
            <a:pPr lvl="2"/>
            <a:r>
              <a:rPr lang="en-US" dirty="0"/>
              <a:t>Construction Right-of-Entry/Work Areas</a:t>
            </a:r>
          </a:p>
        </p:txBody>
      </p:sp>
      <p:pic>
        <p:nvPicPr>
          <p:cNvPr id="8" name="Picture 7" descr="A person doing a trick on a dirt road&#10;&#10;Description automatically generated">
            <a:extLst>
              <a:ext uri="{FF2B5EF4-FFF2-40B4-BE49-F238E27FC236}">
                <a16:creationId xmlns="" xmlns:a16="http://schemas.microsoft.com/office/drawing/2014/main" id="{01131178-7615-4180-AE9C-07DED68860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56562" y="3350183"/>
            <a:ext cx="3048000" cy="2286000"/>
          </a:xfrm>
          <a:prstGeom prst="rect">
            <a:avLst/>
          </a:prstGeom>
        </p:spPr>
      </p:pic>
      <p:pic>
        <p:nvPicPr>
          <p:cNvPr id="10" name="Picture 9" descr="A tree in a forest&#10;&#10;Description automatically generated">
            <a:extLst>
              <a:ext uri="{FF2B5EF4-FFF2-40B4-BE49-F238E27FC236}">
                <a16:creationId xmlns="" xmlns:a16="http://schemas.microsoft.com/office/drawing/2014/main" id="{F3DB5367-FFC3-46F3-A0A9-1727AD258B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6562" y="808862"/>
            <a:ext cx="3048000" cy="2286000"/>
          </a:xfrm>
          <a:prstGeom prst="rect">
            <a:avLst/>
          </a:prstGeom>
        </p:spPr>
      </p:pic>
    </p:spTree>
    <p:extLst>
      <p:ext uri="{BB962C8B-B14F-4D97-AF65-F5344CB8AC3E}">
        <p14:creationId xmlns:p14="http://schemas.microsoft.com/office/powerpoint/2010/main" val="28937146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6EA472-B649-4681-AA58-B0D8B73B7216}"/>
              </a:ext>
            </a:extLst>
          </p:cNvPr>
          <p:cNvSpPr>
            <a:spLocks noGrp="1"/>
          </p:cNvSpPr>
          <p:nvPr>
            <p:ph type="title"/>
          </p:nvPr>
        </p:nvSpPr>
        <p:spPr/>
        <p:txBody>
          <a:bodyPr/>
          <a:lstStyle/>
          <a:p>
            <a:r>
              <a:rPr lang="en-US" dirty="0"/>
              <a:t>Site 11- Medina Base (Accessibility)</a:t>
            </a:r>
            <a:endParaRPr lang="en-US" strike="sngStrike" dirty="0">
              <a:solidFill>
                <a:srgbClr val="FF0000"/>
              </a:solidFill>
            </a:endParaRPr>
          </a:p>
        </p:txBody>
      </p:sp>
      <p:pic>
        <p:nvPicPr>
          <p:cNvPr id="4" name="Picture 3" descr="A picture containing map&#10;&#10;Description automatically generated">
            <a:extLst>
              <a:ext uri="{FF2B5EF4-FFF2-40B4-BE49-F238E27FC236}">
                <a16:creationId xmlns="" xmlns:a16="http://schemas.microsoft.com/office/drawing/2014/main" id="{FFC658DC-4EC5-44AC-9504-D4246C5284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8840" y="1130023"/>
            <a:ext cx="5584722" cy="4818493"/>
          </a:xfrm>
          <a:prstGeom prst="rect">
            <a:avLst/>
          </a:prstGeom>
        </p:spPr>
      </p:pic>
      <p:sp>
        <p:nvSpPr>
          <p:cNvPr id="5" name="Arrow: Right 4">
            <a:extLst>
              <a:ext uri="{FF2B5EF4-FFF2-40B4-BE49-F238E27FC236}">
                <a16:creationId xmlns="" xmlns:a16="http://schemas.microsoft.com/office/drawing/2014/main" id="{9FCCC0ED-EDB4-40E8-AE80-D78AD2A893DF}"/>
              </a:ext>
            </a:extLst>
          </p:cNvPr>
          <p:cNvSpPr/>
          <p:nvPr/>
        </p:nvSpPr>
        <p:spPr>
          <a:xfrm rot="19318051">
            <a:off x="4385187" y="2271252"/>
            <a:ext cx="255639" cy="1769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Arrow: Down 5">
            <a:extLst>
              <a:ext uri="{FF2B5EF4-FFF2-40B4-BE49-F238E27FC236}">
                <a16:creationId xmlns="" xmlns:a16="http://schemas.microsoft.com/office/drawing/2014/main" id="{73E1EFE6-F146-4F65-A0A9-7B198CC13284}"/>
              </a:ext>
            </a:extLst>
          </p:cNvPr>
          <p:cNvSpPr/>
          <p:nvPr/>
        </p:nvSpPr>
        <p:spPr>
          <a:xfrm rot="10800000">
            <a:off x="5114223" y="5604387"/>
            <a:ext cx="117987" cy="2645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16619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6EA472-B649-4681-AA58-B0D8B73B7216}"/>
              </a:ext>
            </a:extLst>
          </p:cNvPr>
          <p:cNvSpPr>
            <a:spLocks noGrp="1"/>
          </p:cNvSpPr>
          <p:nvPr>
            <p:ph type="title"/>
          </p:nvPr>
        </p:nvSpPr>
        <p:spPr/>
        <p:txBody>
          <a:bodyPr/>
          <a:lstStyle/>
          <a:p>
            <a:r>
              <a:rPr lang="en-US" dirty="0"/>
              <a:t>Project Summary</a:t>
            </a:r>
          </a:p>
        </p:txBody>
      </p:sp>
      <p:sp>
        <p:nvSpPr>
          <p:cNvPr id="3" name="Content Placeholder 2">
            <a:extLst>
              <a:ext uri="{FF2B5EF4-FFF2-40B4-BE49-F238E27FC236}">
                <a16:creationId xmlns:a16="http://schemas.microsoft.com/office/drawing/2014/main" xmlns="" id="{8C2BAE02-65A4-4913-B4E1-E66AC2881A29}"/>
              </a:ext>
            </a:extLst>
          </p:cNvPr>
          <p:cNvSpPr>
            <a:spLocks noGrp="1"/>
          </p:cNvSpPr>
          <p:nvPr>
            <p:ph idx="1"/>
          </p:nvPr>
        </p:nvSpPr>
        <p:spPr>
          <a:xfrm>
            <a:off x="609599" y="1030531"/>
            <a:ext cx="10972800" cy="5018607"/>
          </a:xfrm>
        </p:spPr>
        <p:txBody>
          <a:bodyPr/>
          <a:lstStyle/>
          <a:p>
            <a:r>
              <a:rPr lang="en-US" dirty="0"/>
              <a:t>Site 12- Cedarhurst</a:t>
            </a:r>
          </a:p>
          <a:p>
            <a:pPr lvl="1">
              <a:lnSpc>
                <a:spcPct val="90000"/>
              </a:lnSpc>
            </a:pPr>
            <a:r>
              <a:rPr lang="en-US" sz="2400" dirty="0"/>
              <a:t>Rehabilitate 390-lf of 8-inch Sewer Main &amp; Point Repair(s)</a:t>
            </a:r>
          </a:p>
          <a:p>
            <a:pPr lvl="1">
              <a:lnSpc>
                <a:spcPct val="90000"/>
              </a:lnSpc>
            </a:pPr>
            <a:r>
              <a:rPr lang="en-US" sz="2400" dirty="0"/>
              <a:t>Rehabilitate two (2) MH’s</a:t>
            </a:r>
          </a:p>
          <a:p>
            <a:pPr lvl="1">
              <a:lnSpc>
                <a:spcPct val="90000"/>
              </a:lnSpc>
            </a:pPr>
            <a:r>
              <a:rPr lang="en-US" sz="2400" dirty="0"/>
              <a:t>COSA Drainage Project (Completion Date: June 5, 2021)</a:t>
            </a:r>
          </a:p>
          <a:p>
            <a:pPr lvl="1">
              <a:lnSpc>
                <a:spcPct val="90000"/>
              </a:lnSpc>
            </a:pPr>
            <a:r>
              <a:rPr lang="en-US" sz="2400" dirty="0"/>
              <a:t>16-ft Alley ROW</a:t>
            </a:r>
          </a:p>
        </p:txBody>
      </p:sp>
      <p:pic>
        <p:nvPicPr>
          <p:cNvPr id="4" name="Picture 3" descr="A close up of a tree&#10;&#10;Description automatically generated">
            <a:extLst>
              <a:ext uri="{FF2B5EF4-FFF2-40B4-BE49-F238E27FC236}">
                <a16:creationId xmlns:a16="http://schemas.microsoft.com/office/drawing/2014/main" xmlns="" id="{4315D2D7-65B9-4B87-A13B-84EC55AB6A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0747" y="3257118"/>
            <a:ext cx="3082726" cy="2312044"/>
          </a:xfrm>
          <a:prstGeom prst="rect">
            <a:avLst/>
          </a:prstGeom>
        </p:spPr>
      </p:pic>
      <p:pic>
        <p:nvPicPr>
          <p:cNvPr id="7" name="Picture 6" descr="An empty parking lot&#10;&#10;Description automatically generated">
            <a:extLst>
              <a:ext uri="{FF2B5EF4-FFF2-40B4-BE49-F238E27FC236}">
                <a16:creationId xmlns:a16="http://schemas.microsoft.com/office/drawing/2014/main" xmlns="" id="{D3AAD4C6-019F-4844-BB7F-2ADAAD2364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3257118"/>
            <a:ext cx="3082726" cy="2312044"/>
          </a:xfrm>
          <a:prstGeom prst="rect">
            <a:avLst/>
          </a:prstGeom>
        </p:spPr>
      </p:pic>
    </p:spTree>
    <p:extLst>
      <p:ext uri="{BB962C8B-B14F-4D97-AF65-F5344CB8AC3E}">
        <p14:creationId xmlns:p14="http://schemas.microsoft.com/office/powerpoint/2010/main" val="24255114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6EA472-B649-4681-AA58-B0D8B73B7216}"/>
              </a:ext>
            </a:extLst>
          </p:cNvPr>
          <p:cNvSpPr>
            <a:spLocks noGrp="1"/>
          </p:cNvSpPr>
          <p:nvPr>
            <p:ph type="title"/>
          </p:nvPr>
        </p:nvSpPr>
        <p:spPr/>
        <p:txBody>
          <a:bodyPr/>
          <a:lstStyle/>
          <a:p>
            <a:r>
              <a:rPr lang="en-US" dirty="0"/>
              <a:t>Project Summary</a:t>
            </a:r>
          </a:p>
        </p:txBody>
      </p:sp>
      <p:sp>
        <p:nvSpPr>
          <p:cNvPr id="3" name="Content Placeholder 2">
            <a:extLst>
              <a:ext uri="{FF2B5EF4-FFF2-40B4-BE49-F238E27FC236}">
                <a16:creationId xmlns:a16="http://schemas.microsoft.com/office/drawing/2014/main" xmlns="" id="{8C2BAE02-65A4-4913-B4E1-E66AC2881A29}"/>
              </a:ext>
            </a:extLst>
          </p:cNvPr>
          <p:cNvSpPr>
            <a:spLocks noGrp="1"/>
          </p:cNvSpPr>
          <p:nvPr>
            <p:ph idx="1"/>
          </p:nvPr>
        </p:nvSpPr>
        <p:spPr>
          <a:xfrm>
            <a:off x="609599" y="1030531"/>
            <a:ext cx="10972800" cy="5018607"/>
          </a:xfrm>
        </p:spPr>
        <p:txBody>
          <a:bodyPr/>
          <a:lstStyle/>
          <a:p>
            <a:r>
              <a:rPr lang="en-US" dirty="0"/>
              <a:t>Site 13- Mai Kai</a:t>
            </a:r>
          </a:p>
          <a:p>
            <a:pPr lvl="1">
              <a:lnSpc>
                <a:spcPct val="90000"/>
              </a:lnSpc>
            </a:pPr>
            <a:r>
              <a:rPr lang="en-US" sz="2400" dirty="0"/>
              <a:t>Rehabilitate 127-lf of 8-inch Sewer Main</a:t>
            </a:r>
          </a:p>
          <a:p>
            <a:pPr lvl="1">
              <a:lnSpc>
                <a:spcPct val="90000"/>
              </a:lnSpc>
            </a:pPr>
            <a:r>
              <a:rPr lang="en-US" sz="2400" dirty="0"/>
              <a:t>Rehabilitate two (2) MH</a:t>
            </a:r>
          </a:p>
          <a:p>
            <a:pPr lvl="1">
              <a:lnSpc>
                <a:spcPct val="90000"/>
              </a:lnSpc>
            </a:pPr>
            <a:r>
              <a:rPr lang="en-US" sz="2400" dirty="0"/>
              <a:t>Cast Iron Pipe/Aerial Crossing</a:t>
            </a:r>
          </a:p>
          <a:p>
            <a:pPr lvl="1">
              <a:lnSpc>
                <a:spcPct val="90000"/>
              </a:lnSpc>
            </a:pPr>
            <a:r>
              <a:rPr lang="en-US" sz="2400" dirty="0"/>
              <a:t>16-ft Utility Easement</a:t>
            </a:r>
          </a:p>
          <a:p>
            <a:pPr lvl="2">
              <a:lnSpc>
                <a:spcPct val="90000"/>
              </a:lnSpc>
            </a:pPr>
            <a:r>
              <a:rPr lang="en-US" sz="2000" dirty="0"/>
              <a:t>Construction Right-of-Entry/Work Areas</a:t>
            </a:r>
          </a:p>
          <a:p>
            <a:pPr lvl="1">
              <a:lnSpc>
                <a:spcPct val="90000"/>
              </a:lnSpc>
            </a:pPr>
            <a:r>
              <a:rPr lang="en-US" sz="2400" dirty="0"/>
              <a:t>Site accessible via Merry Oaks Dr. </a:t>
            </a:r>
          </a:p>
          <a:p>
            <a:pPr lvl="1">
              <a:lnSpc>
                <a:spcPct val="90000"/>
              </a:lnSpc>
            </a:pPr>
            <a:endParaRPr lang="en-US" sz="2400" dirty="0"/>
          </a:p>
        </p:txBody>
      </p:sp>
      <p:pic>
        <p:nvPicPr>
          <p:cNvPr id="5" name="Picture 4" descr="A large brick building with grass and trees&#10;&#10;Description automatically generated">
            <a:extLst>
              <a:ext uri="{FF2B5EF4-FFF2-40B4-BE49-F238E27FC236}">
                <a16:creationId xmlns:a16="http://schemas.microsoft.com/office/drawing/2014/main" xmlns="" id="{E6A93B88-EB9F-4BEA-9E4E-EC45E5E033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5270" y="717629"/>
            <a:ext cx="3059575" cy="2294681"/>
          </a:xfrm>
          <a:prstGeom prst="rect">
            <a:avLst/>
          </a:prstGeom>
        </p:spPr>
      </p:pic>
      <p:pic>
        <p:nvPicPr>
          <p:cNvPr id="7" name="Picture 6" descr="A tree in a forest&#10;&#10;Description automatically generated">
            <a:extLst>
              <a:ext uri="{FF2B5EF4-FFF2-40B4-BE49-F238E27FC236}">
                <a16:creationId xmlns:a16="http://schemas.microsoft.com/office/drawing/2014/main" xmlns="" id="{690E38C4-03B1-48E7-B8EB-8F1153C821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5270" y="3532787"/>
            <a:ext cx="3059575" cy="2294681"/>
          </a:xfrm>
          <a:prstGeom prst="rect">
            <a:avLst/>
          </a:prstGeom>
        </p:spPr>
      </p:pic>
    </p:spTree>
    <p:extLst>
      <p:ext uri="{BB962C8B-B14F-4D97-AF65-F5344CB8AC3E}">
        <p14:creationId xmlns:p14="http://schemas.microsoft.com/office/powerpoint/2010/main" val="42610172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6EA472-B649-4681-AA58-B0D8B73B7216}"/>
              </a:ext>
            </a:extLst>
          </p:cNvPr>
          <p:cNvSpPr>
            <a:spLocks noGrp="1"/>
          </p:cNvSpPr>
          <p:nvPr>
            <p:ph type="title"/>
          </p:nvPr>
        </p:nvSpPr>
        <p:spPr/>
        <p:txBody>
          <a:bodyPr/>
          <a:lstStyle/>
          <a:p>
            <a:r>
              <a:rPr lang="en-US" dirty="0"/>
              <a:t>Project Summary</a:t>
            </a:r>
          </a:p>
        </p:txBody>
      </p:sp>
      <p:sp>
        <p:nvSpPr>
          <p:cNvPr id="3" name="Content Placeholder 2">
            <a:extLst>
              <a:ext uri="{FF2B5EF4-FFF2-40B4-BE49-F238E27FC236}">
                <a16:creationId xmlns:a16="http://schemas.microsoft.com/office/drawing/2014/main" xmlns="" id="{8C2BAE02-65A4-4913-B4E1-E66AC2881A29}"/>
              </a:ext>
            </a:extLst>
          </p:cNvPr>
          <p:cNvSpPr>
            <a:spLocks noGrp="1"/>
          </p:cNvSpPr>
          <p:nvPr>
            <p:ph idx="1"/>
          </p:nvPr>
        </p:nvSpPr>
        <p:spPr>
          <a:xfrm>
            <a:off x="609599" y="1030531"/>
            <a:ext cx="10972800" cy="5018607"/>
          </a:xfrm>
        </p:spPr>
        <p:txBody>
          <a:bodyPr/>
          <a:lstStyle/>
          <a:p>
            <a:r>
              <a:rPr lang="en-US" dirty="0"/>
              <a:t>Site 14- Bane</a:t>
            </a:r>
          </a:p>
          <a:p>
            <a:pPr lvl="1">
              <a:lnSpc>
                <a:spcPct val="90000"/>
              </a:lnSpc>
            </a:pPr>
            <a:r>
              <a:rPr lang="en-US" sz="2400" dirty="0"/>
              <a:t>Rehabilitate 520-lf of 8-inch Sewer Main</a:t>
            </a:r>
          </a:p>
          <a:p>
            <a:pPr lvl="1">
              <a:lnSpc>
                <a:spcPct val="90000"/>
              </a:lnSpc>
            </a:pPr>
            <a:r>
              <a:rPr lang="en-US" sz="2400" dirty="0"/>
              <a:t>Rehabilitate three (3) MH’s</a:t>
            </a:r>
          </a:p>
          <a:p>
            <a:pPr lvl="1">
              <a:lnSpc>
                <a:spcPct val="90000"/>
              </a:lnSpc>
            </a:pPr>
            <a:r>
              <a:rPr lang="en-US" sz="2400" dirty="0"/>
              <a:t>Concrete Channel Reconstruction Required</a:t>
            </a:r>
          </a:p>
          <a:p>
            <a:pPr lvl="1">
              <a:lnSpc>
                <a:spcPct val="90000"/>
              </a:lnSpc>
            </a:pPr>
            <a:r>
              <a:rPr lang="en-US" sz="2400" dirty="0"/>
              <a:t>16-ft Utility Easement/69 Drainage Channel Easement</a:t>
            </a:r>
          </a:p>
        </p:txBody>
      </p:sp>
      <p:pic>
        <p:nvPicPr>
          <p:cNvPr id="6" name="Picture 5" descr="A person in a green field with trees in the background&#10;&#10;Description automatically generated">
            <a:extLst>
              <a:ext uri="{FF2B5EF4-FFF2-40B4-BE49-F238E27FC236}">
                <a16:creationId xmlns:a16="http://schemas.microsoft.com/office/drawing/2014/main" xmlns="" id="{273C8169-D15D-4C4B-A093-EC2AC99265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5510" y="3706602"/>
            <a:ext cx="2939846" cy="2204884"/>
          </a:xfrm>
          <a:prstGeom prst="rect">
            <a:avLst/>
          </a:prstGeom>
        </p:spPr>
      </p:pic>
      <p:pic>
        <p:nvPicPr>
          <p:cNvPr id="9" name="Picture 8" descr="A person standing next to a tree&#10;&#10;Description automatically generated">
            <a:extLst>
              <a:ext uri="{FF2B5EF4-FFF2-40B4-BE49-F238E27FC236}">
                <a16:creationId xmlns:a16="http://schemas.microsoft.com/office/drawing/2014/main" xmlns="" id="{15B1F50E-3B70-4522-B39E-768876C6CA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6387" y="3787274"/>
            <a:ext cx="2832281" cy="2124211"/>
          </a:xfrm>
          <a:prstGeom prst="rect">
            <a:avLst/>
          </a:prstGeom>
        </p:spPr>
      </p:pic>
      <p:pic>
        <p:nvPicPr>
          <p:cNvPr id="11" name="Picture 10" descr="A tree in the middle of a dirt field&#10;&#10;Description automatically generated">
            <a:extLst>
              <a:ext uri="{FF2B5EF4-FFF2-40B4-BE49-F238E27FC236}">
                <a16:creationId xmlns:a16="http://schemas.microsoft.com/office/drawing/2014/main" xmlns="" id="{778344FB-5F5A-4081-B2B6-28082108F8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3220" y="1381609"/>
            <a:ext cx="2955995" cy="2216997"/>
          </a:xfrm>
          <a:prstGeom prst="rect">
            <a:avLst/>
          </a:prstGeom>
        </p:spPr>
      </p:pic>
    </p:spTree>
    <p:extLst>
      <p:ext uri="{BB962C8B-B14F-4D97-AF65-F5344CB8AC3E}">
        <p14:creationId xmlns:p14="http://schemas.microsoft.com/office/powerpoint/2010/main" val="34831714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6EA472-B649-4681-AA58-B0D8B73B7216}"/>
              </a:ext>
            </a:extLst>
          </p:cNvPr>
          <p:cNvSpPr>
            <a:spLocks noGrp="1"/>
          </p:cNvSpPr>
          <p:nvPr>
            <p:ph type="title"/>
          </p:nvPr>
        </p:nvSpPr>
        <p:spPr/>
        <p:txBody>
          <a:bodyPr/>
          <a:lstStyle/>
          <a:p>
            <a:r>
              <a:rPr lang="en-US" dirty="0"/>
              <a:t>Site 14- Bane (Accessibility)</a:t>
            </a:r>
            <a:endParaRPr lang="en-US" strike="sngStrike" dirty="0">
              <a:solidFill>
                <a:srgbClr val="FF0000"/>
              </a:solidFill>
            </a:endParaRPr>
          </a:p>
        </p:txBody>
      </p:sp>
      <p:pic>
        <p:nvPicPr>
          <p:cNvPr id="7" name="Picture 6" descr="A picture containing map&#10;&#10;Description automatically generated">
            <a:extLst>
              <a:ext uri="{FF2B5EF4-FFF2-40B4-BE49-F238E27FC236}">
                <a16:creationId xmlns:a16="http://schemas.microsoft.com/office/drawing/2014/main" xmlns="" id="{7B79AA90-A88B-457D-A7C6-7DE9A889AF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0037" y="1278192"/>
            <a:ext cx="7661813" cy="4507313"/>
          </a:xfrm>
          <a:prstGeom prst="rect">
            <a:avLst/>
          </a:prstGeom>
        </p:spPr>
      </p:pic>
      <p:sp>
        <p:nvSpPr>
          <p:cNvPr id="8" name="Arrow: Down 7">
            <a:extLst>
              <a:ext uri="{FF2B5EF4-FFF2-40B4-BE49-F238E27FC236}">
                <a16:creationId xmlns:a16="http://schemas.microsoft.com/office/drawing/2014/main" xmlns="" id="{F4A30535-EE0B-4060-91B8-FD706835D099}"/>
              </a:ext>
            </a:extLst>
          </p:cNvPr>
          <p:cNvSpPr/>
          <p:nvPr/>
        </p:nvSpPr>
        <p:spPr>
          <a:xfrm>
            <a:off x="5692877" y="1582994"/>
            <a:ext cx="157317" cy="3244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170141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6EA472-B649-4681-AA58-B0D8B73B7216}"/>
              </a:ext>
            </a:extLst>
          </p:cNvPr>
          <p:cNvSpPr>
            <a:spLocks noGrp="1"/>
          </p:cNvSpPr>
          <p:nvPr>
            <p:ph type="title"/>
          </p:nvPr>
        </p:nvSpPr>
        <p:spPr/>
        <p:txBody>
          <a:bodyPr/>
          <a:lstStyle/>
          <a:p>
            <a:r>
              <a:rPr lang="en-US" dirty="0"/>
              <a:t>Project Summary</a:t>
            </a:r>
          </a:p>
        </p:txBody>
      </p:sp>
      <p:sp>
        <p:nvSpPr>
          <p:cNvPr id="3" name="Content Placeholder 2">
            <a:extLst>
              <a:ext uri="{FF2B5EF4-FFF2-40B4-BE49-F238E27FC236}">
                <a16:creationId xmlns:a16="http://schemas.microsoft.com/office/drawing/2014/main" xmlns="" id="{8C2BAE02-65A4-4913-B4E1-E66AC2881A29}"/>
              </a:ext>
            </a:extLst>
          </p:cNvPr>
          <p:cNvSpPr>
            <a:spLocks noGrp="1"/>
          </p:cNvSpPr>
          <p:nvPr>
            <p:ph idx="1"/>
          </p:nvPr>
        </p:nvSpPr>
        <p:spPr>
          <a:xfrm>
            <a:off x="609599" y="1030531"/>
            <a:ext cx="10972800" cy="5018607"/>
          </a:xfrm>
        </p:spPr>
        <p:txBody>
          <a:bodyPr/>
          <a:lstStyle/>
          <a:p>
            <a:r>
              <a:rPr lang="en-US" dirty="0"/>
              <a:t>Site 15- Doolittle</a:t>
            </a:r>
          </a:p>
          <a:p>
            <a:pPr lvl="1">
              <a:lnSpc>
                <a:spcPct val="90000"/>
              </a:lnSpc>
            </a:pPr>
            <a:r>
              <a:rPr lang="en-US" sz="2400" dirty="0"/>
              <a:t>Rehabilitate 320-lf of 8-inch Sewer Main</a:t>
            </a:r>
          </a:p>
          <a:p>
            <a:pPr lvl="1">
              <a:lnSpc>
                <a:spcPct val="90000"/>
              </a:lnSpc>
            </a:pPr>
            <a:r>
              <a:rPr lang="en-US" sz="2400" dirty="0"/>
              <a:t>Point Repair (140-ft)</a:t>
            </a:r>
          </a:p>
          <a:p>
            <a:pPr lvl="1">
              <a:lnSpc>
                <a:spcPct val="90000"/>
              </a:lnSpc>
            </a:pPr>
            <a:r>
              <a:rPr lang="en-US" sz="2400" dirty="0"/>
              <a:t>Rehabilitate two (2) MH’s</a:t>
            </a:r>
          </a:p>
          <a:p>
            <a:pPr lvl="1">
              <a:lnSpc>
                <a:spcPct val="90000"/>
              </a:lnSpc>
            </a:pPr>
            <a:r>
              <a:rPr lang="en-US" sz="2400" dirty="0"/>
              <a:t>16-ft Utility Easement</a:t>
            </a:r>
          </a:p>
          <a:p>
            <a:pPr lvl="1">
              <a:lnSpc>
                <a:spcPct val="90000"/>
              </a:lnSpc>
            </a:pPr>
            <a:r>
              <a:rPr lang="en-US" sz="2400" dirty="0"/>
              <a:t>Access via Spaatz St. </a:t>
            </a:r>
          </a:p>
          <a:p>
            <a:pPr lvl="1">
              <a:lnSpc>
                <a:spcPct val="90000"/>
              </a:lnSpc>
            </a:pPr>
            <a:r>
              <a:rPr lang="en-US" sz="2400" dirty="0"/>
              <a:t>Access via Doolittle St.</a:t>
            </a:r>
          </a:p>
        </p:txBody>
      </p:sp>
      <p:pic>
        <p:nvPicPr>
          <p:cNvPr id="5" name="Picture 4" descr="A person standing next to a fence&#10;&#10;Description automatically generated">
            <a:extLst>
              <a:ext uri="{FF2B5EF4-FFF2-40B4-BE49-F238E27FC236}">
                <a16:creationId xmlns:a16="http://schemas.microsoft.com/office/drawing/2014/main" xmlns="" id="{D35E863E-9D2B-4620-A30A-75525E97EF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2515" y="742802"/>
            <a:ext cx="3729376" cy="2797032"/>
          </a:xfrm>
          <a:prstGeom prst="rect">
            <a:avLst/>
          </a:prstGeom>
        </p:spPr>
      </p:pic>
      <p:pic>
        <p:nvPicPr>
          <p:cNvPr id="8" name="Picture 7" descr="A large green field with trees in the background&#10;&#10;Description automatically generated">
            <a:extLst>
              <a:ext uri="{FF2B5EF4-FFF2-40B4-BE49-F238E27FC236}">
                <a16:creationId xmlns:a16="http://schemas.microsoft.com/office/drawing/2014/main" xmlns="" id="{66EA3219-0A1D-42A5-908A-0DD5538BCC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7192" y="3429000"/>
            <a:ext cx="3124815" cy="2343611"/>
          </a:xfrm>
          <a:prstGeom prst="rect">
            <a:avLst/>
          </a:prstGeom>
        </p:spPr>
      </p:pic>
      <p:sp>
        <p:nvSpPr>
          <p:cNvPr id="10" name="TextBox 9">
            <a:extLst>
              <a:ext uri="{FF2B5EF4-FFF2-40B4-BE49-F238E27FC236}">
                <a16:creationId xmlns:a16="http://schemas.microsoft.com/office/drawing/2014/main" xmlns="" id="{B8A804A1-6536-437A-9403-653D92546423}"/>
              </a:ext>
            </a:extLst>
          </p:cNvPr>
          <p:cNvSpPr txBox="1"/>
          <p:nvPr/>
        </p:nvSpPr>
        <p:spPr>
          <a:xfrm flipH="1">
            <a:off x="7961488" y="3669444"/>
            <a:ext cx="2797692" cy="338554"/>
          </a:xfrm>
          <a:prstGeom prst="rect">
            <a:avLst/>
          </a:prstGeom>
          <a:noFill/>
        </p:spPr>
        <p:txBody>
          <a:bodyPr wrap="square" rtlCol="0">
            <a:spAutoFit/>
          </a:bodyPr>
          <a:lstStyle/>
          <a:p>
            <a:pPr lvl="1">
              <a:buNone/>
            </a:pPr>
            <a:r>
              <a:rPr lang="en-US" sz="1600" dirty="0">
                <a:solidFill>
                  <a:schemeClr val="tx1"/>
                </a:solidFill>
              </a:rPr>
              <a:t>Doolittle St. (north)</a:t>
            </a:r>
          </a:p>
        </p:txBody>
      </p:sp>
      <p:sp>
        <p:nvSpPr>
          <p:cNvPr id="14" name="TextBox 13">
            <a:extLst>
              <a:ext uri="{FF2B5EF4-FFF2-40B4-BE49-F238E27FC236}">
                <a16:creationId xmlns:a16="http://schemas.microsoft.com/office/drawing/2014/main" xmlns="" id="{269AC9A8-1773-4EA0-8DC6-E36E28DE6C55}"/>
              </a:ext>
            </a:extLst>
          </p:cNvPr>
          <p:cNvSpPr txBox="1"/>
          <p:nvPr/>
        </p:nvSpPr>
        <p:spPr>
          <a:xfrm flipH="1">
            <a:off x="4230513" y="5741598"/>
            <a:ext cx="2797692" cy="338554"/>
          </a:xfrm>
          <a:prstGeom prst="rect">
            <a:avLst/>
          </a:prstGeom>
          <a:noFill/>
        </p:spPr>
        <p:txBody>
          <a:bodyPr wrap="square" rtlCol="0">
            <a:spAutoFit/>
          </a:bodyPr>
          <a:lstStyle/>
          <a:p>
            <a:pPr lvl="1">
              <a:buNone/>
            </a:pPr>
            <a:r>
              <a:rPr lang="en-US" sz="1600" dirty="0">
                <a:solidFill>
                  <a:schemeClr val="tx1"/>
                </a:solidFill>
              </a:rPr>
              <a:t>Spaatz St. (south)</a:t>
            </a:r>
          </a:p>
        </p:txBody>
      </p:sp>
    </p:spTree>
    <p:extLst>
      <p:ext uri="{BB962C8B-B14F-4D97-AF65-F5344CB8AC3E}">
        <p14:creationId xmlns:p14="http://schemas.microsoft.com/office/powerpoint/2010/main" val="9717475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question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5980" y="899377"/>
            <a:ext cx="3399433" cy="34983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03162" y="2558793"/>
            <a:ext cx="6288902"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buNone/>
            </a:pPr>
            <a:r>
              <a:rPr lang="en-US" sz="7200" b="1" cap="none" spc="0" dirty="0">
                <a:ln/>
                <a:solidFill>
                  <a:srgbClr val="0070C0"/>
                </a:solidFill>
                <a:effectLst/>
              </a:rPr>
              <a:t>QUESTIONS</a:t>
            </a:r>
          </a:p>
        </p:txBody>
      </p:sp>
      <p:sp>
        <p:nvSpPr>
          <p:cNvPr id="5" name="Rectangle 4"/>
          <p:cNvSpPr/>
          <p:nvPr/>
        </p:nvSpPr>
        <p:spPr>
          <a:xfrm>
            <a:off x="677334" y="4807684"/>
            <a:ext cx="10972800" cy="1015663"/>
          </a:xfrm>
          <a:prstGeom prst="rect">
            <a:avLst/>
          </a:prstGeom>
        </p:spPr>
        <p:txBody>
          <a:bodyPr wrap="square">
            <a:spAutoFit/>
          </a:bodyPr>
          <a:lstStyle/>
          <a:p>
            <a:pPr algn="just">
              <a:buNone/>
            </a:pPr>
            <a:r>
              <a:rPr lang="en-US" sz="2000" i="1" dirty="0">
                <a:latin typeface="+mj-lt"/>
              </a:rPr>
              <a:t>Reminder: Oral statements or discussion during the pre-bid meeting today will not be binding, nor will it change or affect the terms or conditions within the Plans and Specifications of this Project.  Changes, if any, will be addressed in writing only via an Addendum.</a:t>
            </a:r>
          </a:p>
        </p:txBody>
      </p:sp>
    </p:spTree>
    <p:extLst>
      <p:ext uri="{BB962C8B-B14F-4D97-AF65-F5344CB8AC3E}">
        <p14:creationId xmlns:p14="http://schemas.microsoft.com/office/powerpoint/2010/main" val="52028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Aspirational SMWB Goal</a:t>
            </a:r>
          </a:p>
        </p:txBody>
      </p:sp>
      <p:graphicFrame>
        <p:nvGraphicFramePr>
          <p:cNvPr id="3" name="Content Placeholder 2"/>
          <p:cNvGraphicFramePr>
            <a:graphicFrameLocks noGrp="1"/>
          </p:cNvGraphicFramePr>
          <p:nvPr>
            <p:ph idx="1"/>
          </p:nvPr>
        </p:nvGraphicFramePr>
        <p:xfrm>
          <a:off x="609599" y="1918807"/>
          <a:ext cx="10972800" cy="1892863"/>
        </p:xfrm>
        <a:graphic>
          <a:graphicData uri="http://schemas.openxmlformats.org/drawingml/2006/table">
            <a:tbl>
              <a:tblPr firstRow="1" bandRow="1">
                <a:tableStyleId>{D7AC3CCA-C797-4891-BE02-D94E43425B78}</a:tableStyleId>
              </a:tblPr>
              <a:tblGrid>
                <a:gridCol w="5486400">
                  <a:extLst>
                    <a:ext uri="{9D8B030D-6E8A-4147-A177-3AD203B41FA5}">
                      <a16:colId xmlns="" xmlns:a16="http://schemas.microsoft.com/office/drawing/2014/main" val="20000"/>
                    </a:ext>
                  </a:extLst>
                </a:gridCol>
                <a:gridCol w="5486400">
                  <a:extLst>
                    <a:ext uri="{9D8B030D-6E8A-4147-A177-3AD203B41FA5}">
                      <a16:colId xmlns="" xmlns:a16="http://schemas.microsoft.com/office/drawing/2014/main" val="20001"/>
                    </a:ext>
                  </a:extLst>
                </a:gridCol>
              </a:tblGrid>
              <a:tr h="704143">
                <a:tc>
                  <a:txBody>
                    <a:bodyPr/>
                    <a:lstStyle/>
                    <a:p>
                      <a:pPr algn="ctr"/>
                      <a:r>
                        <a:rPr lang="en-US" sz="3600" dirty="0">
                          <a:solidFill>
                            <a:schemeClr val="tx1">
                              <a:lumMod val="65000"/>
                              <a:lumOff val="35000"/>
                            </a:schemeClr>
                          </a:solidFill>
                        </a:rPr>
                        <a:t>Industry</a:t>
                      </a:r>
                    </a:p>
                  </a:txBody>
                  <a:tcPr/>
                </a:tc>
                <a:tc>
                  <a:txBody>
                    <a:bodyPr/>
                    <a:lstStyle/>
                    <a:p>
                      <a:pPr algn="ctr"/>
                      <a:r>
                        <a:rPr lang="en-US" sz="3600" dirty="0">
                          <a:solidFill>
                            <a:schemeClr val="tx1">
                              <a:lumMod val="65000"/>
                              <a:lumOff val="35000"/>
                            </a:schemeClr>
                          </a:solidFill>
                        </a:rPr>
                        <a:t>Aspirational</a:t>
                      </a:r>
                      <a:r>
                        <a:rPr lang="en-US" sz="3600" baseline="0" dirty="0">
                          <a:solidFill>
                            <a:schemeClr val="tx1">
                              <a:lumMod val="65000"/>
                              <a:lumOff val="35000"/>
                            </a:schemeClr>
                          </a:solidFill>
                        </a:rPr>
                        <a:t> </a:t>
                      </a:r>
                      <a:r>
                        <a:rPr lang="en-US" sz="3600" dirty="0">
                          <a:solidFill>
                            <a:schemeClr val="tx1">
                              <a:lumMod val="65000"/>
                              <a:lumOff val="35000"/>
                            </a:schemeClr>
                          </a:solidFill>
                        </a:rPr>
                        <a:t>SMWB Goal</a:t>
                      </a:r>
                    </a:p>
                  </a:txBody>
                  <a:tcPr/>
                </a:tc>
                <a:extLst>
                  <a:ext uri="{0D108BD9-81ED-4DB2-BD59-A6C34878D82A}">
                    <a16:rowId xmlns="" xmlns:a16="http://schemas.microsoft.com/office/drawing/2014/main" val="10000"/>
                  </a:ext>
                </a:extLst>
              </a:tr>
              <a:tr h="704143">
                <a:tc>
                  <a:txBody>
                    <a:bodyPr/>
                    <a:lstStyle/>
                    <a:p>
                      <a:pPr algn="ctr"/>
                      <a:r>
                        <a:rPr lang="en-US" sz="3600" dirty="0">
                          <a:solidFill>
                            <a:schemeClr val="tx1">
                              <a:lumMod val="65000"/>
                              <a:lumOff val="35000"/>
                            </a:schemeClr>
                          </a:solidFill>
                        </a:rPr>
                        <a:t>Construction</a:t>
                      </a:r>
                    </a:p>
                  </a:txBody>
                  <a:tcPr/>
                </a:tc>
                <a:tc>
                  <a:txBody>
                    <a:bodyPr/>
                    <a:lstStyle/>
                    <a:p>
                      <a:pPr algn="ctr"/>
                      <a:r>
                        <a:rPr lang="en-US" sz="3600" dirty="0">
                          <a:solidFill>
                            <a:schemeClr val="tx1">
                              <a:lumMod val="65000"/>
                              <a:lumOff val="35000"/>
                            </a:schemeClr>
                          </a:solidFill>
                        </a:rPr>
                        <a:t>20%</a:t>
                      </a:r>
                    </a:p>
                  </a:txBody>
                  <a:tcPr/>
                </a:tc>
                <a:extLst>
                  <a:ext uri="{0D108BD9-81ED-4DB2-BD59-A6C34878D82A}">
                    <a16:rowId xmlns="" xmlns:a16="http://schemas.microsoft.com/office/drawing/2014/main" val="10001"/>
                  </a:ext>
                </a:extLst>
              </a:tr>
            </a:tbl>
          </a:graphicData>
        </a:graphic>
      </p:graphicFrame>
      <p:sp>
        <p:nvSpPr>
          <p:cNvPr id="4" name="TextBox 3"/>
          <p:cNvSpPr txBox="1"/>
          <p:nvPr/>
        </p:nvSpPr>
        <p:spPr>
          <a:xfrm>
            <a:off x="609599" y="4333461"/>
            <a:ext cx="10972800" cy="1446550"/>
          </a:xfrm>
          <a:prstGeom prst="rect">
            <a:avLst/>
          </a:prstGeom>
          <a:noFill/>
        </p:spPr>
        <p:txBody>
          <a:bodyPr wrap="square" rtlCol="0">
            <a:spAutoFit/>
          </a:bodyPr>
          <a:lstStyle/>
          <a:p>
            <a:pPr algn="ctr">
              <a:buNone/>
            </a:pPr>
            <a:r>
              <a:rPr lang="en-US" dirty="0">
                <a:solidFill>
                  <a:schemeClr val="tx1">
                    <a:lumMod val="65000"/>
                    <a:lumOff val="35000"/>
                  </a:schemeClr>
                </a:solidFill>
                <a:latin typeface="Gill Sans MT" panose="020B0502020104020203" pitchFamily="34" charset="0"/>
              </a:rPr>
              <a:t>The aspirational SMWB goal is 20% of your total bid price.</a:t>
            </a:r>
          </a:p>
        </p:txBody>
      </p:sp>
    </p:spTree>
    <p:extLst>
      <p:ext uri="{BB962C8B-B14F-4D97-AF65-F5344CB8AC3E}">
        <p14:creationId xmlns:p14="http://schemas.microsoft.com/office/powerpoint/2010/main" val="10557813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Accepted SMWVB Certification Agency</a:t>
            </a:r>
          </a:p>
        </p:txBody>
      </p:sp>
      <p:sp>
        <p:nvSpPr>
          <p:cNvPr id="5" name="Content Placeholder 4"/>
          <p:cNvSpPr>
            <a:spLocks noGrp="1"/>
          </p:cNvSpPr>
          <p:nvPr>
            <p:ph idx="1"/>
          </p:nvPr>
        </p:nvSpPr>
        <p:spPr>
          <a:xfrm>
            <a:off x="297713" y="950027"/>
            <a:ext cx="11701782" cy="5011295"/>
          </a:xfrm>
        </p:spPr>
        <p:txBody>
          <a:bodyPr/>
          <a:lstStyle/>
          <a:p>
            <a:r>
              <a:rPr lang="en-US" sz="3600" b="1" dirty="0"/>
              <a:t>South Central Texas Regional Certification Agency</a:t>
            </a:r>
            <a:endParaRPr lang="en-US" dirty="0"/>
          </a:p>
          <a:p>
            <a:pPr lvl="1">
              <a:buFont typeface="Wingdings" panose="05000000000000000000" pitchFamily="2" charset="2"/>
              <a:buChar char="Ø"/>
            </a:pPr>
            <a:r>
              <a:rPr lang="en-US" dirty="0" smtClean="0"/>
              <a:t>MBE, WBE</a:t>
            </a:r>
            <a:r>
              <a:rPr lang="en-US" dirty="0"/>
              <a:t>, SBE (Includes “HUB” Program</a:t>
            </a:r>
            <a:r>
              <a:rPr lang="en-US" dirty="0" smtClean="0"/>
              <a:t>)</a:t>
            </a:r>
            <a:endParaRPr lang="en-US" dirty="0"/>
          </a:p>
          <a:p>
            <a:pPr marL="0" indent="0" algn="ctr">
              <a:buNone/>
            </a:pPr>
            <a:endParaRPr lang="en-US" dirty="0"/>
          </a:p>
          <a:p>
            <a:pPr marL="0" indent="0">
              <a:buNone/>
            </a:pPr>
            <a:r>
              <a:rPr lang="en-US" u="sng" dirty="0"/>
              <a:t>Minimum Qualifications for SMWVB recognition:</a:t>
            </a:r>
          </a:p>
          <a:p>
            <a:r>
              <a:rPr lang="en-US" b="1" dirty="0"/>
              <a:t>SBE</a:t>
            </a:r>
            <a:r>
              <a:rPr lang="en-US" dirty="0"/>
              <a:t>-Certified (even MBEs and WBEs)</a:t>
            </a:r>
          </a:p>
          <a:p>
            <a:r>
              <a:rPr lang="en-US" sz="4800" b="1" dirty="0"/>
              <a:t>Local office or local equipment yard</a:t>
            </a:r>
          </a:p>
          <a:p>
            <a:endParaRPr lang="en-US" dirty="0"/>
          </a:p>
        </p:txBody>
      </p:sp>
    </p:spTree>
    <p:extLst>
      <p:ext uri="{BB962C8B-B14F-4D97-AF65-F5344CB8AC3E}">
        <p14:creationId xmlns:p14="http://schemas.microsoft.com/office/powerpoint/2010/main" val="269858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65000"/>
                    <a:lumOff val="35000"/>
                  </a:schemeClr>
                </a:solidFill>
              </a:rPr>
              <a:t>Good Faith Effort Plan (GFEP) FAQs</a:t>
            </a:r>
            <a:r>
              <a:rPr lang="en-US" dirty="0"/>
              <a:t/>
            </a:r>
            <a:br>
              <a:rPr lang="en-US" dirty="0"/>
            </a:br>
            <a:endParaRPr lang="en-US" dirty="0"/>
          </a:p>
        </p:txBody>
      </p:sp>
      <p:sp>
        <p:nvSpPr>
          <p:cNvPr id="4" name="Content Placeholder 4"/>
          <p:cNvSpPr txBox="1">
            <a:spLocks noGrp="1"/>
          </p:cNvSpPr>
          <p:nvPr>
            <p:ph idx="1"/>
          </p:nvPr>
        </p:nvSpPr>
        <p:spPr>
          <a:xfrm>
            <a:off x="304800" y="834443"/>
            <a:ext cx="11694695" cy="5355312"/>
          </a:xfrm>
          <a:prstGeom prst="rect">
            <a:avLst/>
          </a:prstGeom>
          <a:noFill/>
        </p:spPr>
        <p:txBody>
          <a:bodyPr wrap="square" rtlCol="0">
            <a:spAutoFit/>
          </a:bodyPr>
          <a:lstStyle/>
          <a:p>
            <a:pPr marL="0" lvl="0" indent="-396875">
              <a:spcBef>
                <a:spcPts val="0"/>
              </a:spcBef>
            </a:pPr>
            <a:r>
              <a:rPr lang="en-US" sz="1800" b="1" dirty="0">
                <a:solidFill>
                  <a:prstClr val="black">
                    <a:lumMod val="65000"/>
                    <a:lumOff val="35000"/>
                  </a:prstClr>
                </a:solidFill>
              </a:rPr>
              <a:t>Q: Is the 20% SMWB goal mandatory?</a:t>
            </a:r>
          </a:p>
          <a:p>
            <a:pPr marL="738188" lvl="0">
              <a:spcBef>
                <a:spcPts val="0"/>
              </a:spcBef>
              <a:buNone/>
            </a:pPr>
            <a:r>
              <a:rPr lang="en-US" sz="1800" dirty="0">
                <a:solidFill>
                  <a:prstClr val="black">
                    <a:lumMod val="65000"/>
                    <a:lumOff val="35000"/>
                  </a:prstClr>
                </a:solidFill>
              </a:rPr>
              <a:t>A:  No, but we ask prime contractors to do their best with good faith outreach efforts. If the goal is not met, proof of outreach efforts is required with the submittal.</a:t>
            </a:r>
          </a:p>
          <a:p>
            <a:pPr lvl="0">
              <a:spcBef>
                <a:spcPts val="0"/>
              </a:spcBef>
              <a:buNone/>
            </a:pPr>
            <a:endParaRPr lang="en-US" sz="1800" dirty="0">
              <a:solidFill>
                <a:prstClr val="black">
                  <a:lumMod val="65000"/>
                  <a:lumOff val="35000"/>
                </a:prstClr>
              </a:solidFill>
            </a:endParaRPr>
          </a:p>
          <a:p>
            <a:pPr marL="0" lvl="0" indent="-396875">
              <a:spcBef>
                <a:spcPts val="0"/>
              </a:spcBef>
            </a:pPr>
            <a:r>
              <a:rPr lang="en-US" sz="1800" b="1" dirty="0">
                <a:solidFill>
                  <a:prstClr val="black">
                    <a:lumMod val="65000"/>
                    <a:lumOff val="35000"/>
                  </a:prstClr>
                </a:solidFill>
              </a:rPr>
              <a:t>Q: What if I am having trouble finding SMWB subcontractors?</a:t>
            </a:r>
          </a:p>
          <a:p>
            <a:pPr marL="738188" lvl="0">
              <a:spcBef>
                <a:spcPts val="0"/>
              </a:spcBef>
              <a:buNone/>
            </a:pPr>
            <a:r>
              <a:rPr lang="en-US" sz="1800" dirty="0">
                <a:solidFill>
                  <a:prstClr val="black">
                    <a:lumMod val="65000"/>
                    <a:lumOff val="35000"/>
                  </a:prstClr>
                </a:solidFill>
              </a:rPr>
              <a:t>A:  Please email the SMWVB Program Manager with the scopes of work you are seeking.  You will receive lists of local SMWVB-certified firms to contact.</a:t>
            </a:r>
          </a:p>
          <a:p>
            <a:pPr marL="738188" lvl="0">
              <a:spcBef>
                <a:spcPts val="0"/>
              </a:spcBef>
              <a:buNone/>
            </a:pPr>
            <a:endParaRPr lang="en-US" sz="1800" dirty="0">
              <a:solidFill>
                <a:prstClr val="black">
                  <a:lumMod val="65000"/>
                  <a:lumOff val="35000"/>
                </a:prstClr>
              </a:solidFill>
            </a:endParaRPr>
          </a:p>
          <a:p>
            <a:pPr marL="0" lvl="0" indent="395288">
              <a:spcBef>
                <a:spcPts val="0"/>
              </a:spcBef>
              <a:tabLst>
                <a:tab pos="627063" algn="l"/>
              </a:tabLst>
            </a:pPr>
            <a:r>
              <a:rPr lang="en-US" sz="1800" b="1" dirty="0">
                <a:solidFill>
                  <a:prstClr val="black">
                    <a:lumMod val="65000"/>
                    <a:lumOff val="35000"/>
                  </a:prstClr>
                </a:solidFill>
              </a:rPr>
              <a:t>Q: What if my business is SMWB-certified? Do I need to find SMWB subs?</a:t>
            </a:r>
          </a:p>
          <a:p>
            <a:pPr marL="738188" lvl="0">
              <a:spcBef>
                <a:spcPts val="0"/>
              </a:spcBef>
              <a:buNone/>
            </a:pPr>
            <a:r>
              <a:rPr lang="en-US" sz="1800" dirty="0">
                <a:solidFill>
                  <a:prstClr val="black">
                    <a:lumMod val="65000"/>
                    <a:lumOff val="35000"/>
                  </a:prstClr>
                </a:solidFill>
              </a:rPr>
              <a:t>A:  If your firm is SMWVB-certified, you will most likely meet the goal. However, the GFEP is a required document, and a good faith outreach effort is still necessary.</a:t>
            </a:r>
          </a:p>
          <a:p>
            <a:pPr marL="738188" lvl="0">
              <a:spcBef>
                <a:spcPts val="0"/>
              </a:spcBef>
              <a:buNone/>
            </a:pPr>
            <a:endParaRPr lang="en-US" sz="1800" dirty="0">
              <a:solidFill>
                <a:prstClr val="black">
                  <a:lumMod val="65000"/>
                  <a:lumOff val="35000"/>
                </a:prstClr>
              </a:solidFill>
            </a:endParaRPr>
          </a:p>
          <a:p>
            <a:pPr>
              <a:spcBef>
                <a:spcPts val="0"/>
              </a:spcBef>
            </a:pPr>
            <a:r>
              <a:rPr lang="en-US" sz="1800" b="1" dirty="0"/>
              <a:t> Q: Do I need to include all my subcontractors in the GFEP or just those that qualify towards the   </a:t>
            </a:r>
          </a:p>
          <a:p>
            <a:pPr marL="0" indent="0">
              <a:spcBef>
                <a:spcPts val="0"/>
              </a:spcBef>
              <a:buNone/>
            </a:pPr>
            <a:r>
              <a:rPr lang="en-US" sz="1800" b="1" dirty="0"/>
              <a:t>           SMWB goal?</a:t>
            </a:r>
          </a:p>
          <a:p>
            <a:pPr marL="0" indent="0">
              <a:spcBef>
                <a:spcPts val="0"/>
              </a:spcBef>
              <a:buNone/>
            </a:pPr>
            <a:r>
              <a:rPr lang="en-US" sz="1800" dirty="0"/>
              <a:t>       A:  All subcontractors need to be included in the GFEP, even those that may not count towards the SMWB goal. </a:t>
            </a:r>
          </a:p>
          <a:p>
            <a:pPr lvl="0">
              <a:spcBef>
                <a:spcPts val="0"/>
              </a:spcBef>
              <a:buNone/>
            </a:pPr>
            <a:endParaRPr lang="en-US" sz="1800" dirty="0">
              <a:solidFill>
                <a:prstClr val="black">
                  <a:lumMod val="65000"/>
                  <a:lumOff val="35000"/>
                </a:prstClr>
              </a:solidFill>
            </a:endParaRPr>
          </a:p>
          <a:p>
            <a:pPr marL="0" lvl="0" indent="395288">
              <a:spcBef>
                <a:spcPts val="0"/>
              </a:spcBef>
            </a:pPr>
            <a:r>
              <a:rPr lang="en-US" sz="1800" b="1" dirty="0">
                <a:solidFill>
                  <a:prstClr val="black">
                    <a:lumMod val="65000"/>
                    <a:lumOff val="35000"/>
                  </a:prstClr>
                </a:solidFill>
              </a:rPr>
              <a:t>Q: What if I have questions about the GFEP?</a:t>
            </a:r>
          </a:p>
          <a:p>
            <a:pPr marL="738188" lvl="0">
              <a:spcBef>
                <a:spcPts val="0"/>
              </a:spcBef>
              <a:buNone/>
              <a:tabLst>
                <a:tab pos="687388" algn="l"/>
              </a:tabLst>
            </a:pPr>
            <a:r>
              <a:rPr lang="en-US" sz="1800" dirty="0">
                <a:solidFill>
                  <a:prstClr val="black">
                    <a:lumMod val="65000"/>
                    <a:lumOff val="35000"/>
                  </a:prstClr>
                </a:solidFill>
              </a:rPr>
              <a:t> A: Please contact the SMWVB Program Manager at 210-233-3420, or at </a:t>
            </a:r>
            <a:r>
              <a:rPr lang="en-US" sz="1800" dirty="0">
                <a:solidFill>
                  <a:prstClr val="black">
                    <a:lumMod val="65000"/>
                    <a:lumOff val="35000"/>
                  </a:prstClr>
                </a:solidFill>
                <a:hlinkClick r:id="rId3"/>
              </a:rPr>
              <a:t>Marisol.Robles@saws.org</a:t>
            </a:r>
            <a:r>
              <a:rPr lang="en-US" sz="1800" dirty="0">
                <a:solidFill>
                  <a:prstClr val="black">
                    <a:lumMod val="65000"/>
                    <a:lumOff val="35000"/>
                  </a:prstClr>
                </a:solidFill>
              </a:rPr>
              <a:t> . GFEP questions can be asked at any time before the submittal is due.</a:t>
            </a:r>
          </a:p>
        </p:txBody>
      </p:sp>
    </p:spTree>
    <p:extLst>
      <p:ext uri="{BB962C8B-B14F-4D97-AF65-F5344CB8AC3E}">
        <p14:creationId xmlns:p14="http://schemas.microsoft.com/office/powerpoint/2010/main" val="6809072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788515" y="2236678"/>
            <a:ext cx="7021646" cy="3862769"/>
          </a:xfrm>
          <a:prstGeom prst="rect">
            <a:avLst/>
          </a:prstGeom>
        </p:spPr>
      </p:pic>
      <p:sp>
        <p:nvSpPr>
          <p:cNvPr id="5" name="Title 3"/>
          <p:cNvSpPr>
            <a:spLocks noGrp="1"/>
          </p:cNvSpPr>
          <p:nvPr>
            <p:ph type="title"/>
          </p:nvPr>
        </p:nvSpPr>
        <p:spPr>
          <a:xfrm>
            <a:off x="170121" y="414670"/>
            <a:ext cx="11829374" cy="2182756"/>
          </a:xfrm>
        </p:spPr>
        <p:txBody>
          <a:bodyPr/>
          <a:lstStyle/>
          <a:p>
            <a:r>
              <a:rPr lang="en-US" sz="2800" dirty="0"/>
              <a:t>Post Award: Subcontractor Payment &amp; Utilization Reporting (S.P.U.R.) System</a:t>
            </a:r>
            <a:br>
              <a:rPr lang="en-US" sz="2800" dirty="0"/>
            </a:br>
            <a:r>
              <a:rPr lang="en-US" sz="2000" dirty="0"/>
              <a:t>1. Subcontractor &amp; Supplier Payment Tracking</a:t>
            </a:r>
            <a:br>
              <a:rPr lang="en-US" sz="2000" dirty="0"/>
            </a:br>
            <a:r>
              <a:rPr lang="en-US" sz="2000" dirty="0"/>
              <a:t>2. Subcontractor and Supplier Additions or Substitutions </a:t>
            </a:r>
            <a:br>
              <a:rPr lang="en-US" sz="2000" dirty="0"/>
            </a:br>
            <a:r>
              <a:rPr lang="en-US" sz="2000" dirty="0"/>
              <a:t>3. LCP Tracker  </a:t>
            </a:r>
            <a:br>
              <a:rPr lang="en-US" sz="2000" dirty="0"/>
            </a:br>
            <a:r>
              <a:rPr lang="en-US" sz="2000" dirty="0"/>
              <a:t>4. Must be Current and Accurate before Retainage is released</a:t>
            </a:r>
            <a:br>
              <a:rPr lang="en-US" sz="2000" dirty="0"/>
            </a:br>
            <a:r>
              <a:rPr lang="en-US" sz="2800" dirty="0">
                <a:hlinkClick r:id="rId3"/>
              </a:rPr>
              <a:t>https://saws.smwbe.com</a:t>
            </a:r>
            <a:r>
              <a:rPr lang="en-US" sz="2800" dirty="0"/>
              <a:t> </a:t>
            </a:r>
            <a:r>
              <a:rPr lang="en-US" sz="2000" dirty="0"/>
              <a:t/>
            </a:r>
            <a:br>
              <a:rPr lang="en-US" sz="2000" dirty="0"/>
            </a:br>
            <a:r>
              <a:rPr lang="en-US" sz="2000" dirty="0"/>
              <a:t/>
            </a:r>
            <a:br>
              <a:rPr lang="en-US" sz="2000" dirty="0"/>
            </a:br>
            <a:endParaRPr lang="en-US" sz="2800" dirty="0"/>
          </a:p>
        </p:txBody>
      </p:sp>
    </p:spTree>
    <p:extLst>
      <p:ext uri="{BB962C8B-B14F-4D97-AF65-F5344CB8AC3E}">
        <p14:creationId xmlns:p14="http://schemas.microsoft.com/office/powerpoint/2010/main" val="109789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90251"/>
            <a:ext cx="11389896" cy="675204"/>
          </a:xfrm>
        </p:spPr>
        <p:txBody>
          <a:bodyPr/>
          <a:lstStyle/>
          <a:p>
            <a:r>
              <a:rPr lang="en-US" dirty="0"/>
              <a:t>IFB Schedule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47513509"/>
              </p:ext>
            </p:extLst>
          </p:nvPr>
        </p:nvGraphicFramePr>
        <p:xfrm>
          <a:off x="609600" y="1247775"/>
          <a:ext cx="10972800" cy="4518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563791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alPPT_DRAFT1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 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OfficalPPT_DRAFT1A</Template>
  <TotalTime>19393</TotalTime>
  <Words>1879</Words>
  <Application>Microsoft Office PowerPoint</Application>
  <PresentationFormat>Widescreen</PresentationFormat>
  <Paragraphs>334</Paragraphs>
  <Slides>47</Slides>
  <Notes>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47</vt:i4>
      </vt:variant>
    </vt:vector>
  </HeadingPairs>
  <TitlesOfParts>
    <vt:vector size="54" baseType="lpstr">
      <vt:lpstr>Arial</vt:lpstr>
      <vt:lpstr>Arial Black</vt:lpstr>
      <vt:lpstr>Calibri</vt:lpstr>
      <vt:lpstr>Gill Sans MT</vt:lpstr>
      <vt:lpstr>Wingdings</vt:lpstr>
      <vt:lpstr>1_OfficalPPT_DRAFT1A</vt:lpstr>
      <vt:lpstr>1 title slide</vt:lpstr>
      <vt:lpstr>PowerPoint Presentation</vt:lpstr>
      <vt:lpstr>Oral Statements</vt:lpstr>
      <vt:lpstr>Agenda</vt:lpstr>
      <vt:lpstr>General Information</vt:lpstr>
      <vt:lpstr>Aspirational SMWB Goal</vt:lpstr>
      <vt:lpstr>Accepted SMWVB Certification Agency</vt:lpstr>
      <vt:lpstr>Good Faith Effort Plan (GFEP) FAQs </vt:lpstr>
      <vt:lpstr>Post Award: Subcontractor Payment &amp; Utilization Reporting (S.P.U.R.) System 1. Subcontractor &amp; Supplier Payment Tracking 2. Subcontractor and Supplier Additions or Substitutions  3. LCP Tracker   4. Must be Current and Accurate before Retainage is released https://saws.smwbe.com   </vt:lpstr>
      <vt:lpstr>IFB Schedule</vt:lpstr>
      <vt:lpstr>Contract Solicitations Website</vt:lpstr>
      <vt:lpstr>Vendor Registration &amp; Notification (VRN)</vt:lpstr>
      <vt:lpstr>Contract Requirements</vt:lpstr>
      <vt:lpstr>Contract Requirements</vt:lpstr>
      <vt:lpstr>Contract Requirements</vt:lpstr>
      <vt:lpstr>Contract Requirements</vt:lpstr>
      <vt:lpstr>Bid Packet Preparation</vt:lpstr>
      <vt:lpstr>Key Reminders</vt:lpstr>
      <vt:lpstr>Temporary Bid Opening Procedures</vt:lpstr>
      <vt:lpstr>Contact Information </vt:lpstr>
      <vt:lpstr>Contract Background</vt:lpstr>
      <vt:lpstr>Project Sites</vt:lpstr>
      <vt:lpstr>Location (Work Zone 1)</vt:lpstr>
      <vt:lpstr>Location (Work Zone 2)</vt:lpstr>
      <vt:lpstr>Location (Work Zone 3)</vt:lpstr>
      <vt:lpstr>Location (Work Zone 4)</vt:lpstr>
      <vt:lpstr>Project Summary</vt:lpstr>
      <vt:lpstr>Project Summary</vt:lpstr>
      <vt:lpstr>Project Summary</vt:lpstr>
      <vt:lpstr>Site 3- Highcliff (Accessibility)</vt:lpstr>
      <vt:lpstr>Site 3-Highcliff (Pictures)</vt:lpstr>
      <vt:lpstr>Project Summary</vt:lpstr>
      <vt:lpstr>Project Summary</vt:lpstr>
      <vt:lpstr>Site 6-Tropical(Pictures)</vt:lpstr>
      <vt:lpstr>Site 6- Tropical (Accessibility)</vt:lpstr>
      <vt:lpstr>Project Summary</vt:lpstr>
      <vt:lpstr>Site 7- Hall Park (Accessibility)</vt:lpstr>
      <vt:lpstr>Project Summary</vt:lpstr>
      <vt:lpstr>Project Summary</vt:lpstr>
      <vt:lpstr>Site 10- San Simeon (Accessibility)</vt:lpstr>
      <vt:lpstr>Project Summary</vt:lpstr>
      <vt:lpstr>Site 11- Medina Base (Accessibility)</vt:lpstr>
      <vt:lpstr>Project Summary</vt:lpstr>
      <vt:lpstr>Project Summary</vt:lpstr>
      <vt:lpstr>Project Summary</vt:lpstr>
      <vt:lpstr>Site 14- Bane (Accessibility)</vt:lpstr>
      <vt:lpstr>Project Summary</vt:lpstr>
      <vt:lpstr>PowerPoint Presentation</vt:lpstr>
    </vt:vector>
  </TitlesOfParts>
  <Company>SAWS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probinson</dc:creator>
  <cp:lastModifiedBy>Janie Powell M</cp:lastModifiedBy>
  <cp:revision>365</cp:revision>
  <cp:lastPrinted>2019-03-20T12:14:05Z</cp:lastPrinted>
  <dcterms:created xsi:type="dcterms:W3CDTF">2012-11-29T16:16:02Z</dcterms:created>
  <dcterms:modified xsi:type="dcterms:W3CDTF">2020-10-15T14:51:24Z</dcterms:modified>
</cp:coreProperties>
</file>